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951" r:id="rId2"/>
    <p:sldId id="930" r:id="rId3"/>
    <p:sldId id="948" r:id="rId4"/>
    <p:sldId id="943" r:id="rId5"/>
    <p:sldId id="947" r:id="rId6"/>
    <p:sldId id="944" r:id="rId7"/>
    <p:sldId id="945" r:id="rId8"/>
    <p:sldId id="946" r:id="rId9"/>
  </p:sldIdLst>
  <p:sldSz cx="12192000" cy="6858000"/>
  <p:notesSz cx="6797675" cy="9926638"/>
  <p:embeddedFontLst>
    <p:embeddedFont>
      <p:font typeface="Lab Grotesque K Bold" panose="020B060402020202020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TIXGeneral-Regular" charset="2"/>
      <p:regular r:id="rId17"/>
    </p:embeddedFont>
    <p:embeddedFont>
      <p:font typeface="Lab Grotesque" panose="00000500000000000000" charset="0"/>
      <p:regular r:id="rId18"/>
      <p:bold r:id="rId19"/>
      <p:italic r:id="rId20"/>
      <p:boldItalic r:id="rId21"/>
    </p:embeddedFont>
    <p:embeddedFont>
      <p:font typeface="Lab Grotesque K" panose="020B0604020202020204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31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Шайхутдинова" initials="МШ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C3E"/>
    <a:srgbClr val="F6F6F6"/>
    <a:srgbClr val="46CD68"/>
    <a:srgbClr val="B4B4B4"/>
    <a:srgbClr val="F2F2F2"/>
    <a:srgbClr val="BFBFBE"/>
    <a:srgbClr val="F3F0F4"/>
    <a:srgbClr val="F4F7F9"/>
    <a:srgbClr val="F1F3F1"/>
    <a:srgbClr val="FF5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94838"/>
  </p:normalViewPr>
  <p:slideViewPr>
    <p:cSldViewPr snapToGrid="0" snapToObjects="1">
      <p:cViewPr>
        <p:scale>
          <a:sx n="100" d="100"/>
          <a:sy n="100" d="100"/>
        </p:scale>
        <p:origin x="-144" y="-156"/>
      </p:cViewPr>
      <p:guideLst>
        <p:guide orient="horz" pos="2160"/>
        <p:guide pos="43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54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A415-8851-4050-BBB7-3AD2907A746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EAC9-06DE-4A12-8950-73F94E89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6CE72-E7D6-844A-B04F-B78C92424E09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98917-9EE5-8543-A604-46AC6E7EA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76" tIns="40188" rIns="80376" bIns="40188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705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76" tIns="40188" rIns="80376" bIns="40188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10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76" tIns="40188" rIns="80376" bIns="40188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24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76" tIns="40188" rIns="80376" bIns="40188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53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76" tIns="40188" rIns="80376" bIns="40188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63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76" tIns="40188" rIns="80376" bIns="40188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4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кус_Титульный слайд_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A2E976E-705C-7FC5-A027-7D93036C7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52718" y="5528654"/>
            <a:ext cx="3118338" cy="34893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18" y="1864600"/>
            <a:ext cx="4699092" cy="2562046"/>
          </a:xfrm>
        </p:spPr>
        <p:txBody>
          <a:bodyPr lIns="0">
            <a:noAutofit/>
          </a:bodyPr>
          <a:lstStyle>
            <a:lvl1pPr>
              <a:defRPr sz="4800" baseline="0"/>
            </a:lvl1pPr>
          </a:lstStyle>
          <a:p>
            <a:r>
              <a:rPr lang="ru-RU" dirty="0"/>
              <a:t>Образец титульного слайда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0EB309EC-04D4-644A-9FBB-69548A93E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18" y="5909118"/>
            <a:ext cx="3118338" cy="291933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B9651D9-509A-8350-63BF-5BE85DEF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18" y="762592"/>
            <a:ext cx="1285693" cy="3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22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в 2 строки 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143198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длинного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="" xmlns:a16="http://schemas.microsoft.com/office/drawing/2014/main" id="{A08430A0-2F1E-BD4F-BAF1-DC3D5BE696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1358" y="2132162"/>
            <a:ext cx="10169285" cy="393940"/>
          </a:xfrm>
        </p:spPr>
        <p:txBody>
          <a:bodyPr l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="" xmlns:a16="http://schemas.microsoft.com/office/drawing/2014/main" id="{563B2B45-0D91-5445-BEF8-EBC9A7659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358" y="2665562"/>
            <a:ext cx="10169285" cy="3485071"/>
          </a:xfrm>
        </p:spPr>
        <p:txBody>
          <a:bodyPr lIns="0"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431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или 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2483243" y="3429000"/>
            <a:ext cx="7410844" cy="2041000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3243" y="1429865"/>
            <a:ext cx="7462767" cy="1431985"/>
          </a:xfrm>
        </p:spPr>
        <p:txBody>
          <a:bodyPr lIns="0">
            <a:noAutofit/>
          </a:bodyPr>
          <a:lstStyle>
            <a:lvl1pPr>
              <a:defRPr sz="600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Цитата </a:t>
            </a:r>
            <a:br>
              <a:rPr lang="ru-RU" dirty="0"/>
            </a:br>
            <a:r>
              <a:rPr lang="ru-RU" dirty="0"/>
              <a:t>или тезис</a:t>
            </a:r>
          </a:p>
        </p:txBody>
      </p:sp>
    </p:spTree>
    <p:extLst>
      <p:ext uri="{BB962C8B-B14F-4D97-AF65-F5344CB8AC3E}">
        <p14:creationId xmlns:p14="http://schemas.microsoft.com/office/powerpoint/2010/main" val="2191661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66C6E4-08CB-874D-A366-E1BE3835A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1358" y="1825625"/>
            <a:ext cx="4860000" cy="4351338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F41604-7719-E845-AB74-C16A6EBEE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643" y="1825625"/>
            <a:ext cx="4860000" cy="4351338"/>
          </a:xfrm>
        </p:spPr>
        <p:txBody>
          <a:bodyPr lIns="0">
            <a:normAutofit/>
          </a:bodyPr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Заголовок и текст в две колонки</a:t>
            </a:r>
          </a:p>
        </p:txBody>
      </p:sp>
    </p:spTree>
    <p:extLst>
      <p:ext uri="{BB962C8B-B14F-4D97-AF65-F5344CB8AC3E}">
        <p14:creationId xmlns:p14="http://schemas.microsoft.com/office/powerpoint/2010/main" val="24647206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Заголовок и текст в две колонки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95B9B8E4-BDF9-8B4B-8B3B-C7F3F0D2AAC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1358" y="1825625"/>
            <a:ext cx="4860000" cy="4351338"/>
          </a:xfrm>
        </p:spPr>
        <p:txBody>
          <a:bodyPr lIns="0"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</a:lstStyle>
          <a:p>
            <a:pPr lvl="0"/>
            <a:r>
              <a:rPr lang="ru-RU" dirty="0"/>
              <a:t>Тезис</a:t>
            </a:r>
            <a:r>
              <a:rPr lang="en-US" dirty="0"/>
              <a:t>, </a:t>
            </a:r>
            <a:r>
              <a:rPr lang="ru-RU" dirty="0"/>
              <a:t>маркированный список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84A3AEB2-292E-3D40-886B-B1BD0C151D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0643" y="1825625"/>
            <a:ext cx="4860000" cy="4351338"/>
          </a:xfrm>
        </p:spPr>
        <p:txBody>
          <a:bodyPr lIns="0"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aseline="0">
                <a:latin typeface="+mn-lt"/>
              </a:defRPr>
            </a:lvl1pPr>
          </a:lstStyle>
          <a:p>
            <a:pPr lvl="0"/>
            <a:r>
              <a:rPr lang="ru-RU" dirty="0"/>
              <a:t>Тезис</a:t>
            </a:r>
            <a:r>
              <a:rPr lang="en-US" dirty="0"/>
              <a:t>, </a:t>
            </a:r>
            <a:r>
              <a:rPr lang="ru-RU" dirty="0"/>
              <a:t>маркированный список</a:t>
            </a:r>
          </a:p>
        </p:txBody>
      </p:sp>
    </p:spTree>
    <p:extLst>
      <p:ext uri="{BB962C8B-B14F-4D97-AF65-F5344CB8AC3E}">
        <p14:creationId xmlns:p14="http://schemas.microsoft.com/office/powerpoint/2010/main" val="241593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66C6E4-08CB-874D-A366-E1BE3835A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1358" y="1825625"/>
            <a:ext cx="2992751" cy="2563495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D66C6E4-08CB-874D-A366-E1BE3835A0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99624" y="1830471"/>
            <a:ext cx="2992751" cy="256349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1D66C6E4-08CB-874D-A366-E1BE3835A0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87892" y="1854568"/>
            <a:ext cx="2992751" cy="2563495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Заголовок и текст в три колонки</a:t>
            </a:r>
          </a:p>
        </p:txBody>
      </p:sp>
    </p:spTree>
    <p:extLst>
      <p:ext uri="{BB962C8B-B14F-4D97-AF65-F5344CB8AC3E}">
        <p14:creationId xmlns:p14="http://schemas.microsoft.com/office/powerpoint/2010/main" val="381412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1010256" y="3332847"/>
            <a:ext cx="1948686" cy="17190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1011358" y="1467891"/>
            <a:ext cx="4443857" cy="486037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1011358" y="2362701"/>
            <a:ext cx="1947584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500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20"/>
          </p:nvPr>
        </p:nvSpPr>
        <p:spPr>
          <a:xfrm>
            <a:off x="3707147" y="3332847"/>
            <a:ext cx="1948686" cy="17190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21" hasCustomPrompt="1"/>
          </p:nvPr>
        </p:nvSpPr>
        <p:spPr>
          <a:xfrm>
            <a:off x="3725502" y="2362701"/>
            <a:ext cx="1947584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500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22"/>
          </p:nvPr>
        </p:nvSpPr>
        <p:spPr>
          <a:xfrm>
            <a:off x="6535065" y="3332847"/>
            <a:ext cx="1948686" cy="17190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23" hasCustomPrompt="1"/>
          </p:nvPr>
        </p:nvSpPr>
        <p:spPr>
          <a:xfrm>
            <a:off x="6536167" y="2362701"/>
            <a:ext cx="1947584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500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24"/>
          </p:nvPr>
        </p:nvSpPr>
        <p:spPr>
          <a:xfrm>
            <a:off x="9231956" y="3332847"/>
            <a:ext cx="1948686" cy="17190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9231956" y="2362701"/>
            <a:ext cx="1947584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500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Слайд с цифрами</a:t>
            </a:r>
          </a:p>
        </p:txBody>
      </p:sp>
    </p:spTree>
    <p:extLst>
      <p:ext uri="{BB962C8B-B14F-4D97-AF65-F5344CB8AC3E}">
        <p14:creationId xmlns:p14="http://schemas.microsoft.com/office/powerpoint/2010/main" val="10760497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этапы раб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1011358" y="1467891"/>
            <a:ext cx="4443857" cy="486037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Этапы работы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255807" y="2476453"/>
            <a:ext cx="165441" cy="2300182"/>
            <a:chOff x="5960362" y="2547863"/>
            <a:chExt cx="165441" cy="2300182"/>
          </a:xfrm>
        </p:grpSpPr>
        <p:sp>
          <p:nvSpPr>
            <p:cNvPr id="25" name="Половина рамки 24">
              <a:extLst>
                <a:ext uri="{FF2B5EF4-FFF2-40B4-BE49-F238E27FC236}">
                  <a16:creationId xmlns="" xmlns:a16="http://schemas.microsoft.com/office/drawing/2014/main" id="{CAB34175-58DF-834A-B85C-90A245808CF1}"/>
                </a:ext>
              </a:extLst>
            </p:cNvPr>
            <p:cNvSpPr/>
            <p:nvPr/>
          </p:nvSpPr>
          <p:spPr>
            <a:xfrm rot="7918126">
              <a:off x="5952794" y="3662687"/>
              <a:ext cx="180577" cy="165441"/>
            </a:xfrm>
            <a:prstGeom prst="halfFrame">
              <a:avLst>
                <a:gd name="adj1" fmla="val 29532"/>
                <a:gd name="adj2" fmla="val 109149"/>
              </a:avLst>
            </a:pr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A26349AF-98C3-0A44-BD90-35AEE60115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9018" y="2547863"/>
              <a:ext cx="1" cy="2300182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sz="quarter" idx="25"/>
          </p:nvPr>
        </p:nvSpPr>
        <p:spPr>
          <a:xfrm>
            <a:off x="6295061" y="3517266"/>
            <a:ext cx="2127250" cy="1252538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Lab Grotesque" pitchFamily="2" charset="0"/>
                <a:ea typeface="Calibri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sz="quarter" idx="26"/>
          </p:nvPr>
        </p:nvSpPr>
        <p:spPr>
          <a:xfrm>
            <a:off x="3587070" y="3517266"/>
            <a:ext cx="2127250" cy="1252538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Lab Grotesque" pitchFamily="2" charset="0"/>
                <a:ea typeface="Calibri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sz="quarter" idx="27"/>
          </p:nvPr>
        </p:nvSpPr>
        <p:spPr>
          <a:xfrm>
            <a:off x="9025053" y="3517266"/>
            <a:ext cx="2127250" cy="1252538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Lab Grotesque" pitchFamily="2" charset="0"/>
                <a:ea typeface="Calibri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sz="quarter" idx="28"/>
          </p:nvPr>
        </p:nvSpPr>
        <p:spPr>
          <a:xfrm>
            <a:off x="1093788" y="3517266"/>
            <a:ext cx="2127250" cy="1252538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Lab Grotesque" pitchFamily="2" charset="0"/>
                <a:ea typeface="Calibri"/>
                <a:cs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1077251" y="2429967"/>
            <a:ext cx="998512" cy="901891"/>
          </a:xfrm>
        </p:spPr>
        <p:txBody>
          <a:bodyPr>
            <a:noAutofit/>
          </a:bodyPr>
          <a:lstStyle>
            <a:lvl1pPr marL="0" indent="0">
              <a:buNone/>
              <a:defRPr sz="8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44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3572828" y="2429967"/>
            <a:ext cx="998512" cy="901891"/>
          </a:xfrm>
        </p:spPr>
        <p:txBody>
          <a:bodyPr>
            <a:noAutofit/>
          </a:bodyPr>
          <a:lstStyle>
            <a:lvl1pPr marL="0" indent="0">
              <a:buNone/>
              <a:defRPr sz="8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45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6305519" y="2429967"/>
            <a:ext cx="998512" cy="901891"/>
          </a:xfrm>
        </p:spPr>
        <p:txBody>
          <a:bodyPr>
            <a:noAutofit/>
          </a:bodyPr>
          <a:lstStyle>
            <a:lvl1pPr marL="0" indent="0">
              <a:buNone/>
              <a:defRPr sz="8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46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9038210" y="2429967"/>
            <a:ext cx="998512" cy="901891"/>
          </a:xfrm>
        </p:spPr>
        <p:txBody>
          <a:bodyPr>
            <a:noAutofit/>
          </a:bodyPr>
          <a:lstStyle>
            <a:lvl1pPr marL="0" indent="0">
              <a:buNone/>
              <a:defRPr sz="8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67D6C47-A59E-104C-9E66-F11B3F8D3E4B}"/>
              </a:ext>
            </a:extLst>
          </p:cNvPr>
          <p:cNvGrpSpPr/>
          <p:nvPr userDrawn="1"/>
        </p:nvGrpSpPr>
        <p:grpSpPr>
          <a:xfrm>
            <a:off x="5921969" y="2463325"/>
            <a:ext cx="165441" cy="2300182"/>
            <a:chOff x="5960362" y="2547863"/>
            <a:chExt cx="165441" cy="2300182"/>
          </a:xfrm>
        </p:grpSpPr>
        <p:sp>
          <p:nvSpPr>
            <p:cNvPr id="35" name="Половина рамки 34">
              <a:extLst>
                <a:ext uri="{FF2B5EF4-FFF2-40B4-BE49-F238E27FC236}">
                  <a16:creationId xmlns="" xmlns:a16="http://schemas.microsoft.com/office/drawing/2014/main" id="{822D876A-C24D-F144-916B-A4917CA5EC14}"/>
                </a:ext>
              </a:extLst>
            </p:cNvPr>
            <p:cNvSpPr/>
            <p:nvPr/>
          </p:nvSpPr>
          <p:spPr>
            <a:xfrm rot="7918126">
              <a:off x="5952794" y="3662687"/>
              <a:ext cx="180577" cy="165441"/>
            </a:xfrm>
            <a:prstGeom prst="halfFrame">
              <a:avLst>
                <a:gd name="adj1" fmla="val 29532"/>
                <a:gd name="adj2" fmla="val 109149"/>
              </a:avLst>
            </a:pr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89D1A768-F63F-D74E-9945-5A04B3030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9018" y="2547863"/>
              <a:ext cx="1" cy="2300182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4741909E-1BA8-6D4C-A2D4-AEECB73123AF}"/>
              </a:ext>
            </a:extLst>
          </p:cNvPr>
          <p:cNvGrpSpPr/>
          <p:nvPr userDrawn="1"/>
        </p:nvGrpSpPr>
        <p:grpSpPr>
          <a:xfrm>
            <a:off x="8644483" y="2476453"/>
            <a:ext cx="165441" cy="2300182"/>
            <a:chOff x="5960362" y="2547863"/>
            <a:chExt cx="165441" cy="2300182"/>
          </a:xfrm>
        </p:grpSpPr>
        <p:sp>
          <p:nvSpPr>
            <p:cNvPr id="49" name="Половина рамки 48">
              <a:extLst>
                <a:ext uri="{FF2B5EF4-FFF2-40B4-BE49-F238E27FC236}">
                  <a16:creationId xmlns="" xmlns:a16="http://schemas.microsoft.com/office/drawing/2014/main" id="{1B66EBCC-F096-C947-9C54-AF626C1ECD51}"/>
                </a:ext>
              </a:extLst>
            </p:cNvPr>
            <p:cNvSpPr/>
            <p:nvPr/>
          </p:nvSpPr>
          <p:spPr>
            <a:xfrm rot="7918126">
              <a:off x="5952794" y="3662687"/>
              <a:ext cx="180577" cy="165441"/>
            </a:xfrm>
            <a:prstGeom prst="halfFrame">
              <a:avLst>
                <a:gd name="adj1" fmla="val 29532"/>
                <a:gd name="adj2" fmla="val 109149"/>
              </a:avLst>
            </a:pr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="" xmlns:a16="http://schemas.microsoft.com/office/drawing/2014/main" id="{E2EBD65E-8DAA-6042-8E31-CB7AE62575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9018" y="2547863"/>
              <a:ext cx="1" cy="2300182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79666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а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="" xmlns:a16="http://schemas.microsoft.com/office/drawing/2014/main" id="{D8C62769-4C2B-6B47-B080-44F5D8A838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1709" y="3037498"/>
            <a:ext cx="3765774" cy="1394536"/>
          </a:xfrm>
        </p:spPr>
        <p:txBody>
          <a:bodyPr anchor="t"/>
          <a:lstStyle>
            <a:lvl1pPr marL="0" indent="0" algn="l"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дополнительный факт, а слева крупная цифра или иконка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9F5548-683A-2740-8E12-6B8A6C906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4141" y="3037498"/>
            <a:ext cx="3765183" cy="1401221"/>
          </a:xfrm>
        </p:spPr>
        <p:txBody>
          <a:bodyPr/>
          <a:lstStyle>
            <a:lvl1pPr marL="9525" indent="-9525">
              <a:buNone/>
              <a:tabLst/>
              <a:defRPr sz="1600" spc="0" baseline="0"/>
            </a:lvl1pPr>
          </a:lstStyle>
          <a:p>
            <a:r>
              <a:rPr lang="ru-RU" dirty="0"/>
              <a:t>Здесь может быть дополнительный факт, а слева крупная цифра или иконка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E6E14A4C-52FB-2947-99CB-2161319960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710" y="4820857"/>
            <a:ext cx="3765774" cy="1401221"/>
          </a:xfrm>
        </p:spPr>
        <p:txBody>
          <a:bodyPr/>
          <a:lstStyle>
            <a:lvl1pPr marL="9525" indent="-9525">
              <a:buNone/>
              <a:tabLst/>
              <a:defRPr sz="1600" spc="0" baseline="0"/>
            </a:lvl1pPr>
          </a:lstStyle>
          <a:p>
            <a:r>
              <a:rPr lang="ru-RU" dirty="0"/>
              <a:t>Здесь может быть дополнительный факт, а слева крупная цифра или иконка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F0562F58-36C3-8A41-835D-E271606942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4141" y="4820857"/>
            <a:ext cx="3765183" cy="1401221"/>
          </a:xfrm>
        </p:spPr>
        <p:txBody>
          <a:bodyPr/>
          <a:lstStyle>
            <a:lvl1pPr marL="9525" indent="-9525">
              <a:buNone/>
              <a:tabLst/>
              <a:defRPr sz="1600" spc="0" baseline="0"/>
            </a:lvl1pPr>
          </a:lstStyle>
          <a:p>
            <a:r>
              <a:rPr lang="ru-RU" dirty="0"/>
              <a:t>Здесь может быть дополнительный факт, а слева крупная цифра или иконка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8"/>
            <a:ext cx="10169285" cy="1449238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Напишите здесь </a:t>
            </a:r>
            <a:br>
              <a:rPr lang="ru-RU" dirty="0"/>
            </a:br>
            <a:r>
              <a:rPr lang="ru-RU" dirty="0"/>
              <a:t>свой тезис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1011358" y="3037498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1011358" y="4820857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6087374" y="3037498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6087374" y="4820857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02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факта или 3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8"/>
            <a:ext cx="10169285" cy="1449238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Напишите здесь </a:t>
            </a:r>
            <a:br>
              <a:rPr lang="ru-RU" dirty="0"/>
            </a:br>
            <a:r>
              <a:rPr lang="ru-RU" dirty="0"/>
              <a:t>свой тезис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1090426" y="3578079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D8C62769-4C2B-6B47-B080-44F5D8A838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0426" y="4629134"/>
            <a:ext cx="2884941" cy="1394536"/>
          </a:xfrm>
        </p:spPr>
        <p:txBody>
          <a:bodyPr anchor="t"/>
          <a:lstStyle>
            <a:lvl1pPr marL="0" indent="0" algn="l">
              <a:buNone/>
              <a:defRPr sz="16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дополнительный факт, а сверху крупная цифра или иконка с выравниванием по левому краю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A19F5548-683A-2740-8E12-6B8A6C906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8849" y="4622449"/>
            <a:ext cx="2884488" cy="1401221"/>
          </a:xfrm>
        </p:spPr>
        <p:txBody>
          <a:bodyPr/>
          <a:lstStyle>
            <a:lvl1pPr marL="9525" indent="-9525">
              <a:buNone/>
              <a:tabLst/>
              <a:defRPr sz="1600" spc="0" baseline="0"/>
            </a:lvl1pPr>
          </a:lstStyle>
          <a:p>
            <a:r>
              <a:rPr lang="ru-RU" dirty="0"/>
              <a:t>Здесь может быть дополнительный факт, а сверху крупная цифра или иконка с выравниванием по левому краю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E6E14A4C-52FB-2947-99CB-2161319960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6155" y="4622449"/>
            <a:ext cx="2884488" cy="1401221"/>
          </a:xfrm>
        </p:spPr>
        <p:txBody>
          <a:bodyPr/>
          <a:lstStyle>
            <a:lvl1pPr marL="9525" indent="-9525">
              <a:buNone/>
              <a:tabLst/>
              <a:defRPr sz="1600" spc="0" baseline="0"/>
            </a:lvl1pPr>
          </a:lstStyle>
          <a:p>
            <a:r>
              <a:rPr lang="ru-RU" dirty="0"/>
              <a:t>Здесь может быть дополнительный факт, а сверху крупная цифра или иконка с выравниванием по левому краю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698849" y="3581947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8307272" y="3581947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39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иконки_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8"/>
            <a:ext cx="10169285" cy="1449238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Напишите здесь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D8C62769-4C2B-6B47-B080-44F5D8A838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1168" y="4788791"/>
            <a:ext cx="2884941" cy="1394536"/>
          </a:xfrm>
        </p:spPr>
        <p:txBody>
          <a:bodyPr lIns="0" anchor="t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Основной текст </a:t>
            </a:r>
            <a:br>
              <a:rPr lang="ru-RU" dirty="0"/>
            </a:br>
            <a:r>
              <a:rPr lang="ru-RU" dirty="0"/>
              <a:t>с выравниванием </a:t>
            </a:r>
            <a:br>
              <a:rPr lang="ru-RU" dirty="0"/>
            </a:br>
            <a:r>
              <a:rPr lang="ru-RU" dirty="0"/>
              <a:t>по левому краю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A19F5548-683A-2740-8E12-6B8A6C906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381" y="4782106"/>
            <a:ext cx="2884488" cy="1401221"/>
          </a:xfrm>
        </p:spPr>
        <p:txBody>
          <a:bodyPr/>
          <a:lstStyle>
            <a:lvl1pPr marL="9525" indent="-9525">
              <a:lnSpc>
                <a:spcPct val="100000"/>
              </a:lnSpc>
              <a:buNone/>
              <a:tabLst/>
              <a:defRPr sz="1600" spc="0" baseline="0"/>
            </a:lvl1pPr>
          </a:lstStyle>
          <a:p>
            <a:r>
              <a:rPr lang="ru-RU" dirty="0"/>
              <a:t>Основной текст </a:t>
            </a:r>
            <a:br>
              <a:rPr lang="ru-RU" dirty="0"/>
            </a:br>
            <a:r>
              <a:rPr lang="ru-RU" dirty="0"/>
              <a:t>с выравниванием </a:t>
            </a:r>
            <a:br>
              <a:rPr lang="ru-RU" dirty="0"/>
            </a:br>
            <a:r>
              <a:rPr lang="ru-RU" dirty="0"/>
              <a:t>по левому краю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E6E14A4C-52FB-2947-99CB-2161319960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7277" y="4782106"/>
            <a:ext cx="2884488" cy="1401221"/>
          </a:xfrm>
        </p:spPr>
        <p:txBody>
          <a:bodyPr/>
          <a:lstStyle>
            <a:lvl1pPr marL="9525" marR="0" indent="-95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spc="0" baseline="0"/>
            </a:lvl1pPr>
          </a:lstStyle>
          <a:p>
            <a:r>
              <a:rPr lang="ru-RU" dirty="0"/>
              <a:t>Основной текст </a:t>
            </a:r>
            <a:br>
              <a:rPr lang="ru-RU" dirty="0"/>
            </a:br>
            <a:r>
              <a:rPr lang="ru-RU" dirty="0"/>
              <a:t>с выравниванием </a:t>
            </a:r>
            <a:br>
              <a:rPr lang="ru-RU" dirty="0"/>
            </a:br>
            <a:r>
              <a:rPr lang="ru-RU" dirty="0"/>
              <a:t>по левому краю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2F8DE17-1FDF-E64D-A9B8-F608F78E72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91354" y="2850217"/>
            <a:ext cx="1313465" cy="1315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55FEE5D-7529-E640-BD45-E6AC6B6D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1168" y="4290460"/>
            <a:ext cx="288448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73FB5121-829A-A54B-A194-6EEF3E5755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9381" y="4290460"/>
            <a:ext cx="288448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C35BF84C-1A05-AF4F-8777-3B57C17486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77277" y="4290460"/>
            <a:ext cx="288448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6DC0A746-D1FF-5D41-8569-B4E036E27E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52135" y="2850217"/>
            <a:ext cx="1313465" cy="1315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CDC4B862-38E9-A344-A42C-A39D9D623B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766705" y="2850217"/>
            <a:ext cx="1313465" cy="1315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99620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кус_Титульный слайд_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71A54C-43F6-46CB-1D49-79DEFE514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52718" y="5528654"/>
            <a:ext cx="3118338" cy="34893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18" y="1864600"/>
            <a:ext cx="4699092" cy="2562046"/>
          </a:xfrm>
        </p:spPr>
        <p:txBody>
          <a:bodyPr lIns="0"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титульного слайда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0EB309EC-04D4-644A-9FBB-69548A93E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18" y="5909118"/>
            <a:ext cx="3118338" cy="291933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B9651D9-509A-8350-63BF-5BE85DEF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18" y="762592"/>
            <a:ext cx="1285693" cy="385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5CDEE0-234B-CDB7-39D8-248C60211E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118" y="914992"/>
            <a:ext cx="1285693" cy="3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5229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стекл ико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8"/>
            <a:ext cx="10169285" cy="1449238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Напишите здесь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D8C62769-4C2B-6B47-B080-44F5D8A838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17284" y="3092333"/>
            <a:ext cx="3323122" cy="640965"/>
          </a:xfrm>
        </p:spPr>
        <p:txBody>
          <a:bodyPr lIns="0" anchor="t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2F8DE17-1FDF-E64D-A9B8-F608F78E72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70830" y="2664796"/>
            <a:ext cx="1080000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55FEE5D-7529-E640-BD45-E6AC6B6D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7283" y="2679133"/>
            <a:ext cx="3322600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="" xmlns:a16="http://schemas.microsoft.com/office/drawing/2014/main" id="{18BDCAA3-9245-F641-8CB9-EC8F7A3A2BC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70830" y="4093893"/>
            <a:ext cx="1080000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204636C8-014B-024D-BB39-A475DB569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17282" y="4226475"/>
            <a:ext cx="3322601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394FAAC-6F3A-CA47-9E7F-16246500A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17802" y="4660824"/>
            <a:ext cx="3322442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30" name="Рисунок 2">
            <a:extLst>
              <a:ext uri="{FF2B5EF4-FFF2-40B4-BE49-F238E27FC236}">
                <a16:creationId xmlns="" xmlns:a16="http://schemas.microsoft.com/office/drawing/2014/main" id="{7565EB3F-0801-2E4D-B68A-BDB6691D325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64665" y="2664796"/>
            <a:ext cx="1080000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="" xmlns:a16="http://schemas.microsoft.com/office/drawing/2014/main" id="{6BAE2974-BB08-E34E-ADED-C659E3C67B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11118" y="2679133"/>
            <a:ext cx="3322600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Рисунок 2">
            <a:extLst>
              <a:ext uri="{FF2B5EF4-FFF2-40B4-BE49-F238E27FC236}">
                <a16:creationId xmlns="" xmlns:a16="http://schemas.microsoft.com/office/drawing/2014/main" id="{BB7C22D1-4AD4-2449-8554-55A6CE7C78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564665" y="4093893"/>
            <a:ext cx="1080000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C0D22EDD-6072-8044-903E-A0925ADA71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1117" y="4226475"/>
            <a:ext cx="3322601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7">
            <a:extLst>
              <a:ext uri="{FF2B5EF4-FFF2-40B4-BE49-F238E27FC236}">
                <a16:creationId xmlns="" xmlns:a16="http://schemas.microsoft.com/office/drawing/2014/main" id="{B8493ABD-513B-3041-986F-73DEBB3EDD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11637" y="4660824"/>
            <a:ext cx="3322442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0225794D-6DA1-E54F-A775-B58C255144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11117" y="3119071"/>
            <a:ext cx="3322442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128493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линейных иконок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8"/>
            <a:ext cx="10169285" cy="1449238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Напишите здесь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D8C62769-4C2B-6B47-B080-44F5D8A838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03607" y="2787159"/>
            <a:ext cx="3501568" cy="640965"/>
          </a:xfrm>
        </p:spPr>
        <p:txBody>
          <a:bodyPr lIns="0" anchor="t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2F8DE17-1FDF-E64D-A9B8-F608F78E728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82343" y="2373959"/>
            <a:ext cx="576000" cy="57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</a:t>
            </a:r>
            <a:r>
              <a:rPr lang="en-US" dirty="0"/>
              <a:t>-</a:t>
            </a:r>
            <a:r>
              <a:rPr lang="ru-RU" dirty="0"/>
              <a:t>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55FEE5D-7529-E640-BD45-E6AC6B6D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3606" y="2373959"/>
            <a:ext cx="350101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7" name="Рисунок 2">
            <a:extLst>
              <a:ext uri="{FF2B5EF4-FFF2-40B4-BE49-F238E27FC236}">
                <a16:creationId xmlns="" xmlns:a16="http://schemas.microsoft.com/office/drawing/2014/main" id="{E5EC7831-21E4-B240-8FF4-7BBCB6FAB1D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82343" y="3838486"/>
            <a:ext cx="576000" cy="57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</a:t>
            </a:r>
            <a:r>
              <a:rPr lang="en-US" dirty="0"/>
              <a:t>-</a:t>
            </a:r>
            <a:r>
              <a:rPr lang="ru-RU" dirty="0"/>
              <a:t>ка</a:t>
            </a:r>
          </a:p>
        </p:txBody>
      </p:sp>
      <p:sp>
        <p:nvSpPr>
          <p:cNvPr id="118" name="Текст 4">
            <a:extLst>
              <a:ext uri="{FF2B5EF4-FFF2-40B4-BE49-F238E27FC236}">
                <a16:creationId xmlns="" xmlns:a16="http://schemas.microsoft.com/office/drawing/2014/main" id="{CCB38379-DA4C-3A45-9239-FEE358EB1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3606" y="3838486"/>
            <a:ext cx="350101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0" name="Рисунок 2">
            <a:extLst>
              <a:ext uri="{FF2B5EF4-FFF2-40B4-BE49-F238E27FC236}">
                <a16:creationId xmlns="" xmlns:a16="http://schemas.microsoft.com/office/drawing/2014/main" id="{8190E445-F6D6-704D-BC7D-20D0230C63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82343" y="5250973"/>
            <a:ext cx="576000" cy="57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</a:t>
            </a:r>
            <a:r>
              <a:rPr lang="en-US" dirty="0"/>
              <a:t>-</a:t>
            </a:r>
            <a:r>
              <a:rPr lang="ru-RU" dirty="0"/>
              <a:t>ка</a:t>
            </a:r>
          </a:p>
        </p:txBody>
      </p:sp>
      <p:sp>
        <p:nvSpPr>
          <p:cNvPr id="121" name="Текст 4">
            <a:extLst>
              <a:ext uri="{FF2B5EF4-FFF2-40B4-BE49-F238E27FC236}">
                <a16:creationId xmlns="" xmlns:a16="http://schemas.microsoft.com/office/drawing/2014/main" id="{F10B51B3-0697-9B4F-A602-7E2B949D4A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3606" y="5250973"/>
            <a:ext cx="350101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3" name="Текст 7">
            <a:extLst>
              <a:ext uri="{FF2B5EF4-FFF2-40B4-BE49-F238E27FC236}">
                <a16:creationId xmlns="" xmlns:a16="http://schemas.microsoft.com/office/drawing/2014/main" id="{22790A59-46E7-A243-A270-0FE50210D3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3605" y="4276761"/>
            <a:ext cx="3501017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154" name="Текст 7">
            <a:extLst>
              <a:ext uri="{FF2B5EF4-FFF2-40B4-BE49-F238E27FC236}">
                <a16:creationId xmlns="" xmlns:a16="http://schemas.microsoft.com/office/drawing/2014/main" id="{4F43598B-9FFA-0A48-9BC1-1FCE9D1A4E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3605" y="5697407"/>
            <a:ext cx="3501016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165" name="Рисунок 2">
            <a:extLst>
              <a:ext uri="{FF2B5EF4-FFF2-40B4-BE49-F238E27FC236}">
                <a16:creationId xmlns="" xmlns:a16="http://schemas.microsoft.com/office/drawing/2014/main" id="{F711E260-4258-CB47-92DC-105DC6D1694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757953" y="2373959"/>
            <a:ext cx="576000" cy="57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</a:t>
            </a:r>
            <a:r>
              <a:rPr lang="en-US" dirty="0"/>
              <a:t>-</a:t>
            </a:r>
            <a:r>
              <a:rPr lang="ru-RU" dirty="0"/>
              <a:t>ка</a:t>
            </a:r>
          </a:p>
        </p:txBody>
      </p:sp>
      <p:sp>
        <p:nvSpPr>
          <p:cNvPr id="166" name="Текст 4">
            <a:extLst>
              <a:ext uri="{FF2B5EF4-FFF2-40B4-BE49-F238E27FC236}">
                <a16:creationId xmlns="" xmlns:a16="http://schemas.microsoft.com/office/drawing/2014/main" id="{F002BACF-1A6B-DA43-BEDC-48C037BCA2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79216" y="2373959"/>
            <a:ext cx="350101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7" name="Рисунок 2">
            <a:extLst>
              <a:ext uri="{FF2B5EF4-FFF2-40B4-BE49-F238E27FC236}">
                <a16:creationId xmlns="" xmlns:a16="http://schemas.microsoft.com/office/drawing/2014/main" id="{38A39696-E04C-3D4F-A067-DB220FD8F5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757953" y="3838486"/>
            <a:ext cx="576000" cy="57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</a:t>
            </a:r>
            <a:r>
              <a:rPr lang="en-US" dirty="0"/>
              <a:t>-</a:t>
            </a:r>
            <a:r>
              <a:rPr lang="ru-RU" dirty="0"/>
              <a:t>ка</a:t>
            </a:r>
          </a:p>
        </p:txBody>
      </p:sp>
      <p:sp>
        <p:nvSpPr>
          <p:cNvPr id="168" name="Текст 4">
            <a:extLst>
              <a:ext uri="{FF2B5EF4-FFF2-40B4-BE49-F238E27FC236}">
                <a16:creationId xmlns="" xmlns:a16="http://schemas.microsoft.com/office/drawing/2014/main" id="{222A8733-50CD-824F-B2CD-E34658A64A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79216" y="3838486"/>
            <a:ext cx="350101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9" name="Рисунок 2">
            <a:extLst>
              <a:ext uri="{FF2B5EF4-FFF2-40B4-BE49-F238E27FC236}">
                <a16:creationId xmlns="" xmlns:a16="http://schemas.microsoft.com/office/drawing/2014/main" id="{B9BC4DEF-F831-E643-BCA0-9FC73CBF04F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757953" y="5250973"/>
            <a:ext cx="576000" cy="57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Икон</a:t>
            </a:r>
            <a:r>
              <a:rPr lang="en-US" dirty="0"/>
              <a:t>-</a:t>
            </a:r>
            <a:r>
              <a:rPr lang="ru-RU" dirty="0"/>
              <a:t>ка</a:t>
            </a:r>
          </a:p>
        </p:txBody>
      </p:sp>
      <p:sp>
        <p:nvSpPr>
          <p:cNvPr id="170" name="Текст 4">
            <a:extLst>
              <a:ext uri="{FF2B5EF4-FFF2-40B4-BE49-F238E27FC236}">
                <a16:creationId xmlns="" xmlns:a16="http://schemas.microsoft.com/office/drawing/2014/main" id="{05A73E43-5B1B-AD44-B8F3-19182381BF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9216" y="5250973"/>
            <a:ext cx="3501018" cy="408924"/>
          </a:xfr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1" name="Текст 7">
            <a:extLst>
              <a:ext uri="{FF2B5EF4-FFF2-40B4-BE49-F238E27FC236}">
                <a16:creationId xmlns="" xmlns:a16="http://schemas.microsoft.com/office/drawing/2014/main" id="{81E81B4C-7D1B-8940-B6E0-9F09909261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79215" y="4276761"/>
            <a:ext cx="3501017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172" name="Текст 7">
            <a:extLst>
              <a:ext uri="{FF2B5EF4-FFF2-40B4-BE49-F238E27FC236}">
                <a16:creationId xmlns="" xmlns:a16="http://schemas.microsoft.com/office/drawing/2014/main" id="{02320DB2-362F-CA4A-AECD-6980509D5E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79215" y="5697407"/>
            <a:ext cx="3501016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  <p:sp>
        <p:nvSpPr>
          <p:cNvPr id="175" name="Текст 7">
            <a:extLst>
              <a:ext uri="{FF2B5EF4-FFF2-40B4-BE49-F238E27FC236}">
                <a16:creationId xmlns="" xmlns:a16="http://schemas.microsoft.com/office/drawing/2014/main" id="{037F9F52-C714-E648-B9AC-857FEA9B10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79214" y="2810645"/>
            <a:ext cx="3501017" cy="6096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ru-RU" dirty="0"/>
              <a:t>Основной текст с выравниванием по левому краю</a:t>
            </a:r>
          </a:p>
        </p:txBody>
      </p:sp>
    </p:spTree>
    <p:extLst>
      <p:ext uri="{BB962C8B-B14F-4D97-AF65-F5344CB8AC3E}">
        <p14:creationId xmlns:p14="http://schemas.microsoft.com/office/powerpoint/2010/main" val="89405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верт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011358" y="1786356"/>
            <a:ext cx="5075407" cy="4364278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59" y="560717"/>
            <a:ext cx="5075406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="" xmlns:a16="http://schemas.microsoft.com/office/drawing/2014/main" id="{975B04DB-489F-ED4F-9888-6CEEF31C5F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1618" y="0"/>
            <a:ext cx="530038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BFBFBE"/>
                </a:solidFill>
              </a:defRPr>
            </a:lvl1pPr>
          </a:lstStyle>
          <a:p>
            <a:endParaRPr lang="ru-RU" dirty="0"/>
          </a:p>
          <a:p>
            <a:r>
              <a:rPr lang="ru-RU" dirty="0"/>
              <a:t>Место под фото</a:t>
            </a:r>
          </a:p>
        </p:txBody>
      </p:sp>
    </p:spTree>
    <p:extLst>
      <p:ext uri="{BB962C8B-B14F-4D97-AF65-F5344CB8AC3E}">
        <p14:creationId xmlns:p14="http://schemas.microsoft.com/office/powerpoint/2010/main" val="301699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+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>
                <a:latin typeface="+mj-lt"/>
              </a:defRPr>
            </a:lvl1pPr>
          </a:lstStyle>
          <a:p>
            <a:r>
              <a:rPr lang="ru-RU" dirty="0"/>
              <a:t>Заголовок в одну строку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6F94BD70-8D41-5540-B8DB-275E73D6FD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9445" y="1584945"/>
            <a:ext cx="10107613" cy="4656138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2000" baseline="0">
                <a:solidFill>
                  <a:srgbClr val="BFBFBE"/>
                </a:solidFill>
                <a:latin typeface="+mn-lt"/>
              </a:defRPr>
            </a:lvl1pPr>
          </a:lstStyle>
          <a:p>
            <a:r>
              <a:rPr lang="ru-RU" dirty="0"/>
              <a:t>Место под рисунок </a:t>
            </a:r>
          </a:p>
          <a:p>
            <a:r>
              <a:rPr lang="ru-RU" dirty="0"/>
              <a:t>или 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4166627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тбив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027D2448-8112-1745-BB29-67757894D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183" y="1225316"/>
            <a:ext cx="5250085" cy="3923598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разделительного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312231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+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59C37517-2EC2-744E-95D3-3C7803DF7B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2730 w 12192000"/>
              <a:gd name="connsiteY0" fmla="*/ 123984 h 6858000"/>
              <a:gd name="connsiteX1" fmla="*/ 162730 w 12192000"/>
              <a:gd name="connsiteY1" fmla="*/ 4998121 h 6858000"/>
              <a:gd name="connsiteX2" fmla="*/ 861073 w 12192000"/>
              <a:gd name="connsiteY2" fmla="*/ 5696464 h 6858000"/>
              <a:gd name="connsiteX3" fmla="*/ 11330925 w 12192000"/>
              <a:gd name="connsiteY3" fmla="*/ 5696464 h 6858000"/>
              <a:gd name="connsiteX4" fmla="*/ 12029268 w 12192000"/>
              <a:gd name="connsiteY4" fmla="*/ 4998121 h 6858000"/>
              <a:gd name="connsiteX5" fmla="*/ 12029268 w 12192000"/>
              <a:gd name="connsiteY5" fmla="*/ 123984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62730" y="123984"/>
                </a:moveTo>
                <a:lnTo>
                  <a:pt x="162730" y="4998121"/>
                </a:lnTo>
                <a:cubicBezTo>
                  <a:pt x="162730" y="5383805"/>
                  <a:pt x="475389" y="5696464"/>
                  <a:pt x="861073" y="5696464"/>
                </a:cubicBezTo>
                <a:lnTo>
                  <a:pt x="11330925" y="5696464"/>
                </a:lnTo>
                <a:cubicBezTo>
                  <a:pt x="11716609" y="5696464"/>
                  <a:pt x="12029268" y="5383805"/>
                  <a:pt x="12029268" y="4998121"/>
                </a:cubicBezTo>
                <a:lnTo>
                  <a:pt x="12029268" y="1239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E6E14A4C-52FB-2947-99CB-2161319960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916" y="6091284"/>
            <a:ext cx="11012522" cy="390623"/>
          </a:xfrm>
        </p:spPr>
        <p:txBody>
          <a:bodyPr/>
          <a:lstStyle>
            <a:lvl1pPr marL="9525" indent="-9525">
              <a:buNone/>
              <a:tabLst/>
              <a:defRPr sz="1600" spc="0" baseline="0">
                <a:latin typeface="+mn-lt"/>
              </a:defRPr>
            </a:lvl1pPr>
          </a:lstStyle>
          <a:p>
            <a:r>
              <a:rPr lang="ru-RU" dirty="0"/>
              <a:t>Здесь может быть фото на весь слайд и подпись к нему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55990BF4-DEF2-2742-A567-3D859BE7A8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2731" y="123984"/>
            <a:ext cx="11866538" cy="5591207"/>
          </a:xfrm>
          <a:prstGeom prst="roundRect">
            <a:avLst>
              <a:gd name="adj" fmla="val 70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marL="0" indent="0" algn="ctr">
              <a:buNone/>
              <a:defRPr sz="1400" b="0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/>
              <a:t>Место под фото</a:t>
            </a:r>
          </a:p>
        </p:txBody>
      </p:sp>
    </p:spTree>
    <p:extLst>
      <p:ext uri="{BB962C8B-B14F-4D97-AF65-F5344CB8AC3E}">
        <p14:creationId xmlns:p14="http://schemas.microsoft.com/office/powerpoint/2010/main" val="323847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 фото+кноп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49A73140-B298-984E-B75C-B0BA95CBF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2730 w 12192000"/>
              <a:gd name="connsiteY0" fmla="*/ 123984 h 6858000"/>
              <a:gd name="connsiteX1" fmla="*/ 162730 w 12192000"/>
              <a:gd name="connsiteY1" fmla="*/ 4998121 h 6858000"/>
              <a:gd name="connsiteX2" fmla="*/ 861073 w 12192000"/>
              <a:gd name="connsiteY2" fmla="*/ 5696464 h 6858000"/>
              <a:gd name="connsiteX3" fmla="*/ 11330925 w 12192000"/>
              <a:gd name="connsiteY3" fmla="*/ 5696464 h 6858000"/>
              <a:gd name="connsiteX4" fmla="*/ 12029268 w 12192000"/>
              <a:gd name="connsiteY4" fmla="*/ 4998121 h 6858000"/>
              <a:gd name="connsiteX5" fmla="*/ 12029268 w 12192000"/>
              <a:gd name="connsiteY5" fmla="*/ 123984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62730" y="123984"/>
                </a:moveTo>
                <a:lnTo>
                  <a:pt x="162730" y="4998121"/>
                </a:lnTo>
                <a:cubicBezTo>
                  <a:pt x="162730" y="5383805"/>
                  <a:pt x="475389" y="5696464"/>
                  <a:pt x="861073" y="5696464"/>
                </a:cubicBezTo>
                <a:lnTo>
                  <a:pt x="11330925" y="5696464"/>
                </a:lnTo>
                <a:cubicBezTo>
                  <a:pt x="11716609" y="5696464"/>
                  <a:pt x="12029268" y="5383805"/>
                  <a:pt x="12029268" y="4998121"/>
                </a:cubicBezTo>
                <a:lnTo>
                  <a:pt x="12029268" y="1239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8452E965-B6AA-4B47-BEDF-4B76954C00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2730 w 12192000"/>
              <a:gd name="connsiteY0" fmla="*/ 123984 h 6858000"/>
              <a:gd name="connsiteX1" fmla="*/ 162730 w 12192000"/>
              <a:gd name="connsiteY1" fmla="*/ 4998121 h 6858000"/>
              <a:gd name="connsiteX2" fmla="*/ 861073 w 12192000"/>
              <a:gd name="connsiteY2" fmla="*/ 5696464 h 6858000"/>
              <a:gd name="connsiteX3" fmla="*/ 11330925 w 12192000"/>
              <a:gd name="connsiteY3" fmla="*/ 5696464 h 6858000"/>
              <a:gd name="connsiteX4" fmla="*/ 12029268 w 12192000"/>
              <a:gd name="connsiteY4" fmla="*/ 4998121 h 6858000"/>
              <a:gd name="connsiteX5" fmla="*/ 12029268 w 12192000"/>
              <a:gd name="connsiteY5" fmla="*/ 123984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162730" y="123984"/>
                </a:moveTo>
                <a:lnTo>
                  <a:pt x="162730" y="4998121"/>
                </a:lnTo>
                <a:cubicBezTo>
                  <a:pt x="162730" y="5383805"/>
                  <a:pt x="475389" y="5696464"/>
                  <a:pt x="861073" y="5696464"/>
                </a:cubicBezTo>
                <a:lnTo>
                  <a:pt x="11330925" y="5696464"/>
                </a:lnTo>
                <a:cubicBezTo>
                  <a:pt x="11716609" y="5696464"/>
                  <a:pt x="12029268" y="5383805"/>
                  <a:pt x="12029268" y="4998121"/>
                </a:cubicBezTo>
                <a:lnTo>
                  <a:pt x="12029268" y="1239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Picture Placeholder 5">
            <a:extLst>
              <a:ext uri="{FF2B5EF4-FFF2-40B4-BE49-F238E27FC236}">
                <a16:creationId xmlns="" xmlns:a16="http://schemas.microsoft.com/office/drawing/2014/main" id="{E68CB37D-F079-6967-3D07-AC4FEC88CB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2731" y="123984"/>
            <a:ext cx="11866538" cy="5591207"/>
          </a:xfrm>
          <a:prstGeom prst="roundRect">
            <a:avLst>
              <a:gd name="adj" fmla="val 70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marL="0" indent="0" algn="ctr">
              <a:buNone/>
              <a:defRPr sz="1400" b="0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/>
              <a:t>Место под фото</a:t>
            </a:r>
          </a:p>
        </p:txBody>
      </p:sp>
    </p:spTree>
    <p:extLst>
      <p:ext uri="{BB962C8B-B14F-4D97-AF65-F5344CB8AC3E}">
        <p14:creationId xmlns:p14="http://schemas.microsoft.com/office/powerpoint/2010/main" val="1529342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фото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C91391F3-87BD-F54A-A2C0-F5A4FFA986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730" y="123982"/>
            <a:ext cx="3600000" cy="3239999"/>
          </a:xfrm>
          <a:prstGeom prst="round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Рисунок 26">
            <a:extLst>
              <a:ext uri="{FF2B5EF4-FFF2-40B4-BE49-F238E27FC236}">
                <a16:creationId xmlns="" xmlns:a16="http://schemas.microsoft.com/office/drawing/2014/main" id="{ED65DE95-D57F-F848-AF6B-CB5180CB9E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6884" y="123982"/>
            <a:ext cx="3600000" cy="3239999"/>
          </a:xfrm>
          <a:prstGeom prst="round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9" name="Рисунок 26">
            <a:extLst>
              <a:ext uri="{FF2B5EF4-FFF2-40B4-BE49-F238E27FC236}">
                <a16:creationId xmlns="" xmlns:a16="http://schemas.microsoft.com/office/drawing/2014/main" id="{DAA63561-1161-A34D-8AF4-13B1BBB43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730" y="3406443"/>
            <a:ext cx="3600000" cy="3239999"/>
          </a:xfrm>
          <a:prstGeom prst="round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6">
            <a:extLst>
              <a:ext uri="{FF2B5EF4-FFF2-40B4-BE49-F238E27FC236}">
                <a16:creationId xmlns="" xmlns:a16="http://schemas.microsoft.com/office/drawing/2014/main" id="{B66059CA-16FE-4042-95BA-24C849243C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6884" y="3406443"/>
            <a:ext cx="3600000" cy="3239999"/>
          </a:xfrm>
          <a:prstGeom prst="round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6">
            <a:extLst>
              <a:ext uri="{FF2B5EF4-FFF2-40B4-BE49-F238E27FC236}">
                <a16:creationId xmlns="" xmlns:a16="http://schemas.microsoft.com/office/drawing/2014/main" id="{61662558-6110-3C4B-A517-C9AF26855E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8853" y="123982"/>
            <a:ext cx="4590416" cy="6516000"/>
          </a:xfrm>
          <a:prstGeom prst="round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56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143198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оформления таблиц</a:t>
            </a:r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0"/>
          </p:nvPr>
        </p:nvSpPr>
        <p:spPr>
          <a:xfrm>
            <a:off x="1019175" y="2311400"/>
            <a:ext cx="10229850" cy="3898900"/>
          </a:xfrm>
          <a:noFill/>
          <a:ln>
            <a:noFill/>
          </a:ln>
        </p:spPr>
        <p:txBody>
          <a:bodyPr lIns="0" anchor="ctr" anchorCtr="1"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6582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кус_Последняя страница с 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A22741-4C13-505B-B345-0A8B97C70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362" y="1945649"/>
            <a:ext cx="7283212" cy="613137"/>
          </a:xfrm>
        </p:spPr>
        <p:txBody>
          <a:bodyPr lIns="0">
            <a:noAutofit/>
          </a:bodyPr>
          <a:lstStyle>
            <a:lvl1pPr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Обсудим?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00362" y="1323239"/>
            <a:ext cx="7283212" cy="613137"/>
          </a:xfrm>
        </p:spPr>
        <p:txBody>
          <a:bodyPr lIns="0">
            <a:noAutofit/>
          </a:bodyPr>
          <a:lstStyle>
            <a:lvl1pPr marL="0" indent="0">
              <a:buNone/>
              <a:defRPr sz="4000" baseline="0">
                <a:latin typeface="+mj-lt"/>
              </a:defRPr>
            </a:lvl1pPr>
            <a:lvl2pPr>
              <a:defRPr sz="4000" baseline="0"/>
            </a:lvl2pPr>
            <a:lvl3pPr>
              <a:defRPr sz="4000" baseline="0"/>
            </a:lvl3pPr>
            <a:lvl4pPr>
              <a:defRPr sz="4000" baseline="0"/>
            </a:lvl4pPr>
            <a:lvl5pPr>
              <a:defRPr sz="4000" baseline="0"/>
            </a:lvl5pPr>
          </a:lstStyle>
          <a:p>
            <a:pPr lvl="0"/>
            <a:r>
              <a:rPr lang="ru-RU" dirty="0"/>
              <a:t>С вами было интересно!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5C895E45-BBF9-484E-85B2-66FB731224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6264" y="3679238"/>
            <a:ext cx="7283212" cy="348933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2C6D5AC6-F94E-A24C-80BD-7E641C705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6264" y="4059702"/>
            <a:ext cx="7283212" cy="291933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43F7EBFE-CE45-E946-BD87-35E7FBD0D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6074044"/>
            <a:ext cx="2323651" cy="348933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2000" baseline="0"/>
            </a:lvl1pPr>
          </a:lstStyle>
          <a:p>
            <a:pPr lvl="0"/>
            <a:r>
              <a:rPr lang="en" dirty="0" err="1"/>
              <a:t>kontur.ru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9BEC7C-D7DA-CA60-8F56-1FBFBDB7DF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21" y="5946973"/>
            <a:ext cx="1429926" cy="3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75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6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фили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DEDBB2-D642-178F-8230-9C3A2E030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A8399A7D-D2AC-394A-B65A-39CB4941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952" y="3774876"/>
            <a:ext cx="3118338" cy="443341"/>
          </a:xfrm>
        </p:spPr>
        <p:txBody>
          <a:bodyPr lIns="0">
            <a:noAutofit/>
          </a:bodyPr>
          <a:lstStyle>
            <a:lvl1pPr marL="0" indent="0" algn="l">
              <a:buNone/>
              <a:defRPr sz="2800" b="0" i="0" baseline="0">
                <a:latin typeface="+mn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CB074AE-8371-324C-9649-D926BDA7C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2253" y="5946973"/>
            <a:ext cx="1429926" cy="37901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8C56E723-C7EB-F54F-B53B-7F794FBEE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952" y="980413"/>
            <a:ext cx="4699092" cy="2562046"/>
          </a:xfrm>
        </p:spPr>
        <p:txBody>
          <a:bodyPr lIns="0">
            <a:noAutofit/>
          </a:bodyPr>
          <a:lstStyle>
            <a:lvl1pPr>
              <a:defRPr sz="6000" baseline="0"/>
            </a:lvl1pPr>
          </a:lstStyle>
          <a:p>
            <a:r>
              <a:rPr lang="ru-RU" dirty="0"/>
              <a:t>Образец титульного слайда</a:t>
            </a:r>
          </a:p>
        </p:txBody>
      </p:sp>
      <p:sp>
        <p:nvSpPr>
          <p:cNvPr id="2" name="Текст 9">
            <a:extLst>
              <a:ext uri="{FF2B5EF4-FFF2-40B4-BE49-F238E27FC236}">
                <a16:creationId xmlns="" xmlns:a16="http://schemas.microsoft.com/office/drawing/2014/main" id="{EDB87192-C045-5D3D-6C7D-90A58C317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821" y="5528654"/>
            <a:ext cx="3118338" cy="34893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" name="Текст 9">
            <a:extLst>
              <a:ext uri="{FF2B5EF4-FFF2-40B4-BE49-F238E27FC236}">
                <a16:creationId xmlns="" xmlns:a16="http://schemas.microsoft.com/office/drawing/2014/main" id="{4641B684-F3A0-B647-6ECD-A5447B253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821" y="5909118"/>
            <a:ext cx="3118338" cy="291933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911441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9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0D32-C8BA-4D5B-BAAF-1F326A77B2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C6FA-3729-4BCA-A8CB-DFCD40425B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8BADEA-1474-1F51-14F5-18791116E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964952" y="4519180"/>
            <a:ext cx="3118338" cy="348933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952" y="991976"/>
            <a:ext cx="4699092" cy="2562046"/>
          </a:xfrm>
        </p:spPr>
        <p:txBody>
          <a:bodyPr lIns="0">
            <a:no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титульного слайда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0EB309EC-04D4-644A-9FBB-69548A93E5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952" y="4887259"/>
            <a:ext cx="3118338" cy="291933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DABD632-87C2-8046-A5F7-269B762693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21" y="5946973"/>
            <a:ext cx="1429926" cy="3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6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заголовка в одну строку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="" xmlns:a16="http://schemas.microsoft.com/office/drawing/2014/main" id="{3DC2380D-3C4F-E543-BD8F-E8E7AF8E4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358" y="1547003"/>
            <a:ext cx="10169285" cy="4603631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612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заголовок в 1 строку +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заголовка в одну строку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="" xmlns:a16="http://schemas.microsoft.com/office/drawing/2014/main" id="{861C4992-773F-0D4C-A6FD-A65CFA2F4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358" y="1547003"/>
            <a:ext cx="10169285" cy="4603631"/>
          </a:xfrm>
        </p:spPr>
        <p:txBody>
          <a:bodyPr lIns="0">
            <a:normAutofit/>
          </a:bodyPr>
          <a:lstStyle>
            <a:lvl1pPr marL="0" indent="0"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698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011358" y="2087592"/>
            <a:ext cx="10169285" cy="4063042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85401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заголовка в одну строку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1011358" y="1547003"/>
            <a:ext cx="10169285" cy="393940"/>
          </a:xfrm>
        </p:spPr>
        <p:txBody>
          <a:bodyPr l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4249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в 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011358" y="2441274"/>
            <a:ext cx="10169285" cy="3709359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143198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длинного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9786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011358" y="2665562"/>
            <a:ext cx="10169285" cy="3485071"/>
          </a:xfrm>
        </p:spPr>
        <p:txBody>
          <a:bodyPr l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AB18EC0-F86C-474E-86E6-0BD898B4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358" y="560717"/>
            <a:ext cx="10169285" cy="1431985"/>
          </a:xfrm>
        </p:spPr>
        <p:txBody>
          <a:bodyPr lIns="0">
            <a:normAutofit/>
          </a:bodyPr>
          <a:lstStyle>
            <a:lvl1pPr>
              <a:defRPr sz="4000" baseline="0"/>
            </a:lvl1pPr>
          </a:lstStyle>
          <a:p>
            <a:r>
              <a:rPr lang="ru-RU" dirty="0"/>
              <a:t>Образец длинного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="" xmlns:a16="http://schemas.microsoft.com/office/drawing/2014/main" id="{A08430A0-2F1E-BD4F-BAF1-DC3D5BE696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1358" y="2132162"/>
            <a:ext cx="10169285" cy="393940"/>
          </a:xfrm>
        </p:spPr>
        <p:txBody>
          <a:bodyPr l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025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1B4A33-A7C1-AD4D-96DE-86ED4B81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642067-3CCF-6D4B-B4FA-81415A0C2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ru-RU" dirty="0"/>
              <a:t> Второй уровень</a:t>
            </a:r>
          </a:p>
          <a:p>
            <a:pPr lvl="2"/>
            <a:r>
              <a:rPr lang="ru-RU" dirty="0"/>
              <a:t> Третий уровень</a:t>
            </a:r>
          </a:p>
          <a:p>
            <a:pPr lvl="3"/>
            <a:r>
              <a:rPr lang="ru-RU" dirty="0"/>
              <a:t> Четвертый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15FB47-D71D-B34C-9D2F-AC01882C3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3C6B-5A9B-F340-BCB5-C9BD86143F8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1671A6-8744-6E49-9F1F-678A2A195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0EF660-F00B-E44C-A7DE-33AECF0C0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612A-949D-0043-9AF0-84A908181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21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24" r:id="rId2"/>
    <p:sldLayoutId id="2147483683" r:id="rId3"/>
    <p:sldLayoutId id="2147483684" r:id="rId4"/>
    <p:sldLayoutId id="2147483708" r:id="rId5"/>
    <p:sldLayoutId id="2147483685" r:id="rId6"/>
    <p:sldLayoutId id="2147483686" r:id="rId7"/>
    <p:sldLayoutId id="2147483688" r:id="rId8"/>
    <p:sldLayoutId id="2147483709" r:id="rId9"/>
    <p:sldLayoutId id="2147483710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701" r:id="rId17"/>
    <p:sldLayoutId id="2147483702" r:id="rId18"/>
    <p:sldLayoutId id="2147483713" r:id="rId19"/>
    <p:sldLayoutId id="2147483715" r:id="rId20"/>
    <p:sldLayoutId id="2147483714" r:id="rId21"/>
    <p:sldLayoutId id="2147483695" r:id="rId22"/>
    <p:sldLayoutId id="2147483700" r:id="rId23"/>
    <p:sldLayoutId id="2147483711" r:id="rId24"/>
    <p:sldLayoutId id="2147483707" r:id="rId25"/>
    <p:sldLayoutId id="2147483697" r:id="rId26"/>
    <p:sldLayoutId id="2147483698" r:id="rId27"/>
    <p:sldLayoutId id="2147483703" r:id="rId28"/>
    <p:sldLayoutId id="2147483723" r:id="rId29"/>
    <p:sldLayoutId id="2147483727" r:id="rId30"/>
    <p:sldLayoutId id="214748372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TIXGeneral-Regular" pitchFamily="2" charset="2"/>
        <a:buChar char="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TIXGeneral-Regular" pitchFamily="2" charset="2"/>
        <a:buChar char="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TIXGeneral-Regular" pitchFamily="2" charset="2"/>
        <a:buChar char="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5.xlsx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05"/>
          <a:stretch/>
        </p:blipFill>
        <p:spPr>
          <a:xfrm>
            <a:off x="0" y="2157407"/>
            <a:ext cx="12192000" cy="470059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33375" y="740713"/>
            <a:ext cx="11512717" cy="1480814"/>
          </a:xfrm>
          <a:prstGeom prst="rect">
            <a:avLst/>
          </a:prstGeom>
        </p:spPr>
        <p:txBody>
          <a:bodyPr vert="horz" wrap="square" lIns="0" tIns="61873" rIns="0" bIns="0" rtlCol="0">
            <a:spAutoFit/>
          </a:bodyPr>
          <a:lstStyle/>
          <a:p>
            <a:pPr marL="10668" marR="4267" algn="ctr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Изменения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порядке заполнения </a:t>
            </a:r>
          </a:p>
          <a:p>
            <a:pPr marL="10668" marR="4267" algn="ctr">
              <a:spcBef>
                <a:spcPts val="487"/>
              </a:spcBef>
              <a:tabLst>
                <a:tab pos="895556" algn="l"/>
                <a:tab pos="2458379" algn="l"/>
                <a:tab pos="2605594" algn="l"/>
                <a:tab pos="3744374" algn="l"/>
              </a:tabLst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формы ЕФС-1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 января 2024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года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30" y="3467917"/>
            <a:ext cx="3716311" cy="26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55816" y="75049"/>
            <a:ext cx="203013" cy="4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85" tIns="50243" rIns="100485" bIns="5024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893135" y="6459233"/>
            <a:ext cx="239488" cy="365125"/>
          </a:xfrm>
        </p:spPr>
        <p:txBody>
          <a:bodyPr/>
          <a:lstStyle/>
          <a:p>
            <a:pPr>
              <a:defRPr/>
            </a:pPr>
            <a:fld id="{03DD9526-6F3C-45F5-B937-11B017E9853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0" y="133351"/>
            <a:ext cx="12132623" cy="1495496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7030A0"/>
                </a:solidFill>
              </a:rPr>
              <a:t>Приказ СФР от 17.11.2023 № 2281 «Об утверждении единой формы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(ЕФС-1</a:t>
            </a:r>
            <a:r>
              <a:rPr lang="ru-RU" sz="2200" dirty="0" smtClean="0">
                <a:solidFill>
                  <a:srgbClr val="7030A0"/>
                </a:solidFill>
              </a:rPr>
              <a:t>)» 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rgbClr val="7030A0"/>
                </a:solidFill>
              </a:rPr>
              <a:t>(зарегистрирован в Минюсте России 20.12.2023 № 76506)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8361" y="1495497"/>
            <a:ext cx="11348209" cy="1104828"/>
          </a:xfrm>
          <a:prstGeom prst="roundRect">
            <a:avLst/>
          </a:prstGeom>
          <a:noFill/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85" tIns="50243" rIns="100485" bIns="50243"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487" y="1790700"/>
            <a:ext cx="11263082" cy="11525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Изменения, внесенные в общие положения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заполнения формы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на титульном листе формы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«Код категории страхователя - физического лица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C6D3216-ED67-8210-E6F3-AC99A0CC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29144"/>
              </p:ext>
            </p:extLst>
          </p:nvPr>
        </p:nvGraphicFramePr>
        <p:xfrm>
          <a:off x="493487" y="2943225"/>
          <a:ext cx="11263082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7176">
                  <a:extLst>
                    <a:ext uri="{9D8B030D-6E8A-4147-A177-3AD203B41FA5}">
                      <a16:colId xmlns="" xmlns:a16="http://schemas.microsoft.com/office/drawing/2014/main" val="2494296790"/>
                    </a:ext>
                  </a:extLst>
                </a:gridCol>
                <a:gridCol w="8465906">
                  <a:extLst>
                    <a:ext uri="{9D8B030D-6E8A-4147-A177-3AD203B41FA5}">
                      <a16:colId xmlns="" xmlns:a16="http://schemas.microsoft.com/office/drawing/2014/main" val="33802923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Код категории страхователя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Расшифровка кода категории страхователя – физического лица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101540"/>
                  </a:ext>
                </a:extLst>
              </a:tr>
              <a:tr h="20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ИП01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индивидуальные предприниматели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01583649"/>
                  </a:ext>
                </a:extLst>
              </a:tr>
              <a:tr h="27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ИП02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главы КФХ, зарегистрированные в качестве индивидуальных предпринимателей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5618676"/>
                  </a:ext>
                </a:extLst>
              </a:tr>
              <a:tr h="20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ФЛ01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физические лица, производящие выплаты физическим лицам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41759506"/>
                  </a:ext>
                </a:extLst>
              </a:tr>
              <a:tr h="20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ФЛ02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адвокаты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32901565"/>
                  </a:ext>
                </a:extLst>
              </a:tr>
              <a:tr h="20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ФЛ03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нотариусы, занимающиеся частной практикой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82315325"/>
                  </a:ext>
                </a:extLst>
              </a:tr>
              <a:tr h="20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ФЛ04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арбитражные управляющие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45119044"/>
                  </a:ext>
                </a:extLst>
              </a:tr>
              <a:tr h="20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ФЛ05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патентные поверенные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83364658"/>
                  </a:ext>
                </a:extLst>
              </a:tr>
              <a:tr h="13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ФЛ06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оценщики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60455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ФЛ07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медиаторы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8680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3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3476625"/>
            <a:ext cx="117157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коды для указания в графе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выполняемой функции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НЕПД»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приеме (переводе) сотрудника на работу на условиях неполного рабочего дня;</a:t>
            </a:r>
          </a:p>
          <a:p>
            <a:pPr marL="34290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«НЕПН»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приеме (переводе) сотрудника на работу на условиях неполной рабочей недели;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«ДИСТ»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приеме (переводе) сотрудника на дистанционную (удаленную) работу;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«НДОМ»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приеме (переводе) сотрудника на работу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дому;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представлении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государственными органами сведений о трудовой деятельности в отношении отдельных категорий зарегистрированных лиц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(Следственный комитет, органы ФСИН и др.) в соответствии с приказом Минтруда России от 24.08.2020 № 533н;</a:t>
            </a:r>
          </a:p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«ДГПХФЛНС»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«ДАВТФЛНС»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представлении сведений о договорах ГПХ,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страхователь обязан уплачивать страховые взносы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несчастных случаев на производстве и профессиональных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заболеваний.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1" y="276226"/>
            <a:ext cx="1069657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порядке заполнения подраздела 1.1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трудовой (иной) деятельности»</a:t>
            </a:r>
          </a:p>
        </p:txBody>
      </p:sp>
      <p:sp>
        <p:nvSpPr>
          <p:cNvPr id="5" name="Стрелка вправо 4"/>
          <p:cNvSpPr/>
          <p:nvPr/>
        </p:nvSpPr>
        <p:spPr>
          <a:xfrm rot="18490202">
            <a:off x="5974088" y="3240409"/>
            <a:ext cx="523876" cy="291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840865"/>
              </p:ext>
            </p:extLst>
          </p:nvPr>
        </p:nvGraphicFramePr>
        <p:xfrm>
          <a:off x="600075" y="1065213"/>
          <a:ext cx="11191874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Лист" r:id="rId4" imgW="10934510" imgH="2095548" progId="Excel.Sheet.12">
                  <p:embed/>
                </p:oleObj>
              </mc:Choice>
              <mc:Fallback>
                <p:oleObj name="Лист" r:id="rId4" imgW="10934510" imgH="20955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075" y="1065213"/>
                        <a:ext cx="11191874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1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74045" y="5944386"/>
            <a:ext cx="802256" cy="8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55816" y="75049"/>
            <a:ext cx="203013" cy="4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85" tIns="50243" rIns="100485" bIns="5024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06003" y="6447829"/>
            <a:ext cx="285997" cy="365125"/>
          </a:xfrm>
        </p:spPr>
        <p:txBody>
          <a:bodyPr/>
          <a:lstStyle/>
          <a:p>
            <a:pPr>
              <a:defRPr/>
            </a:pPr>
            <a:fld id="{03DD9526-6F3C-45F5-B937-11B017E9853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166260" y="339624"/>
            <a:ext cx="11739743" cy="658522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solidFill>
                  <a:srgbClr val="0070C0"/>
                </a:solidFill>
              </a:rPr>
              <a:t>Изменения в порядке заполнения подраздела 1.1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«</a:t>
            </a:r>
            <a:r>
              <a:rPr lang="ru-RU" sz="2800" dirty="0">
                <a:solidFill>
                  <a:srgbClr val="0070C0"/>
                </a:solidFill>
              </a:rPr>
              <a:t>Сведения о трудовой (иной) деятельности»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5" y="3471862"/>
            <a:ext cx="11058526" cy="267766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элемента формата «Является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совместителем» расширен перечень возможных значений: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«0» – бессрочный трудовой договор;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«0.1» – срочный трудовой договор, заключаемый на срок до 6 месяцев;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«0.2» – срочный трудовой договор, заключаемый на срок более 6 месяцев;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«1» – трудовой договор по совместительству;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«1.1» – трудовой договор по совместительству, заключаемый на срок до 6 месяцев;</a:t>
            </a:r>
          </a:p>
          <a:p>
            <a:pPr lvl="0"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«1.2» – трудовой договор по совместительству, заключаемый на срок более 6 месяцев.</a:t>
            </a:r>
          </a:p>
        </p:txBody>
      </p:sp>
      <p:sp>
        <p:nvSpPr>
          <p:cNvPr id="10" name="Стрелка вправо 9"/>
          <p:cNvSpPr/>
          <p:nvPr/>
        </p:nvSpPr>
        <p:spPr>
          <a:xfrm rot="18490202">
            <a:off x="4783463" y="3326134"/>
            <a:ext cx="523876" cy="291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86057"/>
              </p:ext>
            </p:extLst>
          </p:nvPr>
        </p:nvGraphicFramePr>
        <p:xfrm>
          <a:off x="676275" y="1150938"/>
          <a:ext cx="109347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Лист" r:id="rId6" imgW="10934510" imgH="2095548" progId="Excel.Sheet.12">
                  <p:embed/>
                </p:oleObj>
              </mc:Choice>
              <mc:Fallback>
                <p:oleObj name="Лист" r:id="rId6" imgW="10934510" imgH="20955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275" y="1150938"/>
                        <a:ext cx="109347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5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74044" y="5974266"/>
            <a:ext cx="773681" cy="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55816" y="75049"/>
            <a:ext cx="203013" cy="4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85" tIns="50243" rIns="100485" bIns="5024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06003" y="6447829"/>
            <a:ext cx="285997" cy="365125"/>
          </a:xfrm>
        </p:spPr>
        <p:txBody>
          <a:bodyPr/>
          <a:lstStyle/>
          <a:p>
            <a:pPr>
              <a:defRPr/>
            </a:pPr>
            <a:fld id="{03DD9526-6F3C-45F5-B937-11B017E9853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166260" y="339624"/>
            <a:ext cx="11739743" cy="658522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solidFill>
                  <a:srgbClr val="0070C0"/>
                </a:solidFill>
              </a:rPr>
              <a:t>Изменения в порядке заполнения подраздела 1.1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«</a:t>
            </a:r>
            <a:r>
              <a:rPr lang="ru-RU" sz="2800" dirty="0">
                <a:solidFill>
                  <a:srgbClr val="0070C0"/>
                </a:solidFill>
              </a:rPr>
              <a:t>Сведения о трудовой (иной) деятельности»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0885" y="1409699"/>
            <a:ext cx="11334876" cy="455504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кадрового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мероприятия «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ПЕРЕИМЕНОВАНИЕ»: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предусмотрено указание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двух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регистрационных номеров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страхователя в СФР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(«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старого»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нового):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переименование страхователя производится без изменения регистрационного номера, то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дважды указывается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действующий регистрационный номер в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СФР;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переименование страхователя производится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изменением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регистрационного номера, то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указываются «старый»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регистрационный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номер.</a:t>
            </a:r>
          </a:p>
          <a:p>
            <a:pPr marL="342900" lvl="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КМ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«Переименование»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указывается в том числе при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переводе ЗЛ из одного обособленного подразделения юридического лица в другое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или при переводе в головную организацию.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74045" y="5984226"/>
            <a:ext cx="764156" cy="7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55816" y="75049"/>
            <a:ext cx="203013" cy="4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85" tIns="50243" rIns="100485" bIns="5024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17878" y="6456818"/>
            <a:ext cx="274122" cy="365125"/>
          </a:xfrm>
        </p:spPr>
        <p:txBody>
          <a:bodyPr/>
          <a:lstStyle/>
          <a:p>
            <a:pPr>
              <a:defRPr/>
            </a:pPr>
            <a:fld id="{03DD9526-6F3C-45F5-B937-11B017E985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408361" y="286503"/>
            <a:ext cx="11215607" cy="732671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solidFill>
                  <a:srgbClr val="0070C0"/>
                </a:solidFill>
              </a:rPr>
              <a:t>Изменения в порядке заполнения подраздела 1.2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«</a:t>
            </a:r>
            <a:r>
              <a:rPr lang="ru-RU" sz="2800" dirty="0">
                <a:solidFill>
                  <a:srgbClr val="0070C0"/>
                </a:solidFill>
              </a:rPr>
              <a:t>Сведения о страховом стаже»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3477" y="3038475"/>
            <a:ext cx="11240373" cy="27241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тип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«Назначение выплат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ОСС»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подаче: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предоставлении отпуска по беременности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родам,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предоставлении отпуска по уходу за ребенком;</a:t>
            </a:r>
          </a:p>
          <a:p>
            <a:pPr marL="285750" indent="-285750" algn="just"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код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территориальных условий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(особые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климатические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18743"/>
              </p:ext>
            </p:extLst>
          </p:nvPr>
        </p:nvGraphicFramePr>
        <p:xfrm>
          <a:off x="571500" y="1169988"/>
          <a:ext cx="11049000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Лист" r:id="rId6" imgW="11048810" imgH="1524190" progId="Excel.Sheet.12">
                  <p:embed/>
                </p:oleObj>
              </mc:Choice>
              <mc:Fallback>
                <p:oleObj name="Лист" r:id="rId6" imgW="11048810" imgH="1524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500" y="1169988"/>
                        <a:ext cx="11049000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9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74044" y="5934427"/>
            <a:ext cx="811781" cy="8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55816" y="75049"/>
            <a:ext cx="203013" cy="4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85" tIns="50243" rIns="100485" bIns="5024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29753" y="6492875"/>
            <a:ext cx="262247" cy="365125"/>
          </a:xfrm>
        </p:spPr>
        <p:txBody>
          <a:bodyPr/>
          <a:lstStyle/>
          <a:p>
            <a:pPr>
              <a:defRPr/>
            </a:pPr>
            <a:fld id="{03DD9526-6F3C-45F5-B937-11B017E9853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408361" y="320742"/>
            <a:ext cx="11215607" cy="555716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800" dirty="0">
                <a:solidFill>
                  <a:srgbClr val="0070C0"/>
                </a:solidFill>
              </a:rPr>
              <a:t>Изменения в порядке заполнения подраздела 1.3 (бюджетники)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935" y="3771900"/>
            <a:ext cx="11144034" cy="21716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spcBef>
                <a:spcPts val="6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графа 4 «Работники, не включаемые в расчет среднесписочной численности»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следующих категорий работников: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женщины, находившиеся в отпусках по беременности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родам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отпусках по уходу за ребенком;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работники, которые находятся в отпуске без сохранения заработной платы в связи с обучением или поступлением в ВУЗ; 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работники – участники СВО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94028"/>
              </p:ext>
            </p:extLst>
          </p:nvPr>
        </p:nvGraphicFramePr>
        <p:xfrm>
          <a:off x="647700" y="876459"/>
          <a:ext cx="10763250" cy="267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Лист" r:id="rId6" imgW="12991910" imgH="2905220" progId="Excel.Sheet.12">
                  <p:embed/>
                </p:oleObj>
              </mc:Choice>
              <mc:Fallback>
                <p:oleObj name="Лист" r:id="rId6" imgW="12991910" imgH="29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700" y="876459"/>
                        <a:ext cx="10763250" cy="267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8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74045" y="6024065"/>
            <a:ext cx="726056" cy="7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55816" y="75049"/>
            <a:ext cx="203013" cy="4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85" tIns="50243" rIns="100485" bIns="5024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53504" y="6492875"/>
            <a:ext cx="238496" cy="365125"/>
          </a:xfrm>
        </p:spPr>
        <p:txBody>
          <a:bodyPr/>
          <a:lstStyle/>
          <a:p>
            <a:pPr>
              <a:defRPr/>
            </a:pPr>
            <a:fld id="{03DD9526-6F3C-45F5-B937-11B017E9853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408361" y="193964"/>
            <a:ext cx="11215607" cy="967281"/>
          </a:xfrm>
          <a:prstGeom prst="rect">
            <a:avLst/>
          </a:prstGeom>
          <a:noFill/>
        </p:spPr>
        <p:txBody>
          <a:bodyPr vert="horz" lIns="100485" tIns="50243" rIns="100485" bIns="50243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</a:rPr>
              <a:t>Изменения в порядке заполнения раздела 2 «Сведения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807" y="3448050"/>
            <a:ext cx="11099986" cy="287213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30000"/>
              </a:lnSpc>
              <a:defRPr/>
            </a:pPr>
            <a:r>
              <a:rPr lang="ru-RU" sz="1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Льгота»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следующих категорий работодателей:</a:t>
            </a:r>
          </a:p>
          <a:p>
            <a:pPr algn="just">
              <a:spcBef>
                <a:spcPts val="3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общественные организации инвалидов, среди членов которых инвалиды и их законные представители составляют не менее 80 процентов;</a:t>
            </a:r>
          </a:p>
          <a:p>
            <a:pPr algn="just">
              <a:spcBef>
                <a:spcPts val="3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организации, уставный капитал которых полностью состоит из вкладов общественных организаций инвалидов и в которых среднесписочная численность инвалидов составляет не менее 50 процентов, а доля заработной платы инвалидов в фонде оплаты труда составляет не менее 25 процентов;</a:t>
            </a:r>
          </a:p>
          <a:p>
            <a:pPr algn="just">
              <a:spcBef>
                <a:spcPts val="3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учреждения, которые созданы для достижения образовательных,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культурных и иных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социальных целей,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единственными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собственниками имущества которых являются указанные общественные организации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00874"/>
              </p:ext>
            </p:extLst>
          </p:nvPr>
        </p:nvGraphicFramePr>
        <p:xfrm>
          <a:off x="990600" y="1203325"/>
          <a:ext cx="10296525" cy="241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Лист" r:id="rId6" imgW="9210866" imgH="2429018" progId="Excel.Sheet.12">
                  <p:embed/>
                </p:oleObj>
              </mc:Choice>
              <mc:Fallback>
                <p:oleObj name="Лист" r:id="rId6" imgW="9210866" imgH="24290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1203325"/>
                        <a:ext cx="10296525" cy="2412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9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heme Kontur">
  <a:themeElements>
    <a:clrScheme name="Пользовательские 16">
      <a:dk1>
        <a:srgbClr val="FEFFFF"/>
      </a:dk1>
      <a:lt1>
        <a:srgbClr val="000000"/>
      </a:lt1>
      <a:dk2>
        <a:srgbClr val="44546A"/>
      </a:dk2>
      <a:lt2>
        <a:srgbClr val="222222"/>
      </a:lt2>
      <a:accent1>
        <a:srgbClr val="77BE2B"/>
      </a:accent1>
      <a:accent2>
        <a:srgbClr val="54A636"/>
      </a:accent2>
      <a:accent3>
        <a:srgbClr val="76BD2B"/>
      </a:accent3>
      <a:accent4>
        <a:srgbClr val="DFFED9"/>
      </a:accent4>
      <a:accent5>
        <a:srgbClr val="5B9BD5"/>
      </a:accent5>
      <a:accent6>
        <a:srgbClr val="E1EFFE"/>
      </a:accent6>
      <a:hlink>
        <a:srgbClr val="0563C1"/>
      </a:hlink>
      <a:folHlink>
        <a:srgbClr val="00B580"/>
      </a:folHlink>
    </a:clrScheme>
    <a:fontScheme name="Lab K">
      <a:majorFont>
        <a:latin typeface="Lab Grotesque K Bold"/>
        <a:ea typeface=""/>
        <a:cs typeface=""/>
      </a:majorFont>
      <a:minorFont>
        <a:latin typeface="Lab Grotesque 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Тheme Kontur" id="{A4A5AA4A-1246-7F4F-9EC8-EB4D34277D9A}" vid="{46F031C1-4001-1A43-B398-799C88E422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Тheme Kontur</Template>
  <TotalTime>18593</TotalTime>
  <Words>757</Words>
  <Application>Microsoft Office PowerPoint</Application>
  <PresentationFormat>Произвольный</PresentationFormat>
  <Paragraphs>74</Paragraphs>
  <Slides>8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Lab Grotesque K Bold</vt:lpstr>
      <vt:lpstr>Calibri</vt:lpstr>
      <vt:lpstr>STIXGeneral-Regular</vt:lpstr>
      <vt:lpstr>Lab Grotesque</vt:lpstr>
      <vt:lpstr>Wingdings</vt:lpstr>
      <vt:lpstr>Lab Grotesque K</vt:lpstr>
      <vt:lpstr>Times New Roman</vt:lpstr>
      <vt:lpstr>Тheme Kontur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Преображенская</dc:creator>
  <cp:lastModifiedBy>Ряднов Максим Геннадьевич</cp:lastModifiedBy>
  <cp:revision>319</cp:revision>
  <cp:lastPrinted>2023-12-26T15:03:33Z</cp:lastPrinted>
  <dcterms:created xsi:type="dcterms:W3CDTF">2021-03-05T04:34:43Z</dcterms:created>
  <dcterms:modified xsi:type="dcterms:W3CDTF">2023-12-26T15:23:38Z</dcterms:modified>
</cp:coreProperties>
</file>