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33" r:id="rId2"/>
    <p:sldId id="425" r:id="rId3"/>
    <p:sldId id="414" r:id="rId4"/>
    <p:sldId id="408" r:id="rId5"/>
    <p:sldId id="409" r:id="rId6"/>
    <p:sldId id="395" r:id="rId7"/>
    <p:sldId id="428" r:id="rId8"/>
    <p:sldId id="396" r:id="rId9"/>
    <p:sldId id="429" r:id="rId10"/>
    <p:sldId id="430" r:id="rId11"/>
    <p:sldId id="398" r:id="rId12"/>
    <p:sldId id="399" r:id="rId13"/>
    <p:sldId id="400" r:id="rId14"/>
    <p:sldId id="401" r:id="rId15"/>
    <p:sldId id="422" r:id="rId16"/>
    <p:sldId id="423" r:id="rId17"/>
    <p:sldId id="431" r:id="rId18"/>
    <p:sldId id="402" r:id="rId19"/>
    <p:sldId id="403" r:id="rId20"/>
    <p:sldId id="404" r:id="rId21"/>
    <p:sldId id="405" r:id="rId22"/>
    <p:sldId id="411" r:id="rId23"/>
    <p:sldId id="412" r:id="rId24"/>
    <p:sldId id="417" r:id="rId25"/>
    <p:sldId id="418" r:id="rId26"/>
    <p:sldId id="419" r:id="rId27"/>
    <p:sldId id="420" r:id="rId28"/>
    <p:sldId id="421" r:id="rId29"/>
    <p:sldId id="424" r:id="rId30"/>
    <p:sldId id="376" r:id="rId3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  <a:srgbClr val="0067B4"/>
    <a:srgbClr val="FFDCB9"/>
    <a:srgbClr val="FFC78F"/>
    <a:srgbClr val="FFC285"/>
    <a:srgbClr val="FCD6B6"/>
    <a:srgbClr val="FFECD9"/>
    <a:srgbClr val="FFD9B3"/>
    <a:srgbClr val="FBCFAB"/>
    <a:srgbClr val="FAB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691" autoAdjust="0"/>
  </p:normalViewPr>
  <p:slideViewPr>
    <p:cSldViewPr>
      <p:cViewPr>
        <p:scale>
          <a:sx n="100" d="100"/>
          <a:sy n="100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1" cy="496967"/>
          </a:xfrm>
          <a:prstGeom prst="rect">
            <a:avLst/>
          </a:prstGeom>
        </p:spPr>
        <p:txBody>
          <a:bodyPr vert="horz" lIns="91429" tIns="45716" rIns="91429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3"/>
            <a:ext cx="2946401" cy="496967"/>
          </a:xfrm>
          <a:prstGeom prst="rect">
            <a:avLst/>
          </a:prstGeom>
        </p:spPr>
        <p:txBody>
          <a:bodyPr vert="horz" lIns="91429" tIns="45716" rIns="91429" bIns="45716" rtlCol="0"/>
          <a:lstStyle>
            <a:lvl1pPr algn="r">
              <a:defRPr sz="1200"/>
            </a:lvl1pPr>
          </a:lstStyle>
          <a:p>
            <a:fld id="{EEB72E3C-E349-42AD-A59D-B868F581F74D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3"/>
            <a:ext cx="2946401" cy="496966"/>
          </a:xfrm>
          <a:prstGeom prst="rect">
            <a:avLst/>
          </a:prstGeom>
        </p:spPr>
        <p:txBody>
          <a:bodyPr vert="horz" lIns="91429" tIns="45716" rIns="91429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673"/>
            <a:ext cx="2946401" cy="496966"/>
          </a:xfrm>
          <a:prstGeom prst="rect">
            <a:avLst/>
          </a:prstGeom>
        </p:spPr>
        <p:txBody>
          <a:bodyPr vert="horz" lIns="91429" tIns="45716" rIns="91429" bIns="45716" rtlCol="0" anchor="b"/>
          <a:lstStyle>
            <a:lvl1pPr algn="r">
              <a:defRPr sz="1200"/>
            </a:lvl1pPr>
          </a:lstStyle>
          <a:p>
            <a:fld id="{93D55537-FE83-4A68-A81F-21B30369C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67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1" cy="496967"/>
          </a:xfrm>
          <a:prstGeom prst="rect">
            <a:avLst/>
          </a:prstGeom>
        </p:spPr>
        <p:txBody>
          <a:bodyPr vert="horz" lIns="91429" tIns="45716" rIns="91429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3"/>
            <a:ext cx="2946401" cy="496967"/>
          </a:xfrm>
          <a:prstGeom prst="rect">
            <a:avLst/>
          </a:prstGeom>
        </p:spPr>
        <p:txBody>
          <a:bodyPr vert="horz" lIns="91429" tIns="45716" rIns="91429" bIns="45716" rtlCol="0"/>
          <a:lstStyle>
            <a:lvl1pPr algn="r">
              <a:defRPr sz="1200"/>
            </a:lvl1pPr>
          </a:lstStyle>
          <a:p>
            <a:fld id="{CD370FC9-FADF-4D5E-A73C-DACEC18B1F1F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6" rIns="91429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5630"/>
            <a:ext cx="5438775" cy="4467940"/>
          </a:xfrm>
          <a:prstGeom prst="rect">
            <a:avLst/>
          </a:prstGeom>
        </p:spPr>
        <p:txBody>
          <a:bodyPr vert="horz" lIns="91429" tIns="45716" rIns="91429" bIns="4571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3"/>
            <a:ext cx="2946401" cy="496966"/>
          </a:xfrm>
          <a:prstGeom prst="rect">
            <a:avLst/>
          </a:prstGeom>
        </p:spPr>
        <p:txBody>
          <a:bodyPr vert="horz" lIns="91429" tIns="45716" rIns="91429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9673"/>
            <a:ext cx="2946401" cy="496966"/>
          </a:xfrm>
          <a:prstGeom prst="rect">
            <a:avLst/>
          </a:prstGeom>
        </p:spPr>
        <p:txBody>
          <a:bodyPr vert="horz" lIns="91429" tIns="45716" rIns="91429" bIns="45716" rtlCol="0" anchor="b"/>
          <a:lstStyle>
            <a:lvl1pPr algn="r">
              <a:defRPr sz="1200"/>
            </a:lvl1pPr>
          </a:lstStyle>
          <a:p>
            <a:fld id="{0CDB86A9-A7D1-4E2A-9DC4-CF1FB79F4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1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38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83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80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3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95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48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24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9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1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1A23A-A577-4998-8566-01F079DE189F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59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0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Без заголовка-filtered.png">
            <a:extLst>
              <a:ext uri="{FF2B5EF4-FFF2-40B4-BE49-F238E27FC236}">
                <a16:creationId xmlns:a16="http://schemas.microsoft.com/office/drawing/2014/main" xmlns="" id="{024C00CA-4CA8-3043-84BE-70ADFC1153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31"/>
          <a:stretch/>
        </p:blipFill>
        <p:spPr bwMode="auto">
          <a:xfrm>
            <a:off x="5202556" y="-27384"/>
            <a:ext cx="3949602" cy="686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3" name="Rectangle 6">
            <a:extLst>
              <a:ext uri="{FF2B5EF4-FFF2-40B4-BE49-F238E27FC236}">
                <a16:creationId xmlns:a16="http://schemas.microsoft.com/office/drawing/2014/main" xmlns="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783762" y="6511312"/>
            <a:ext cx="24685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fld id="{DC01C986-78EF-484E-8321-43D81B88D720}" type="slidenum">
              <a:rPr lang="ru-RU" sz="100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pPr algn="r" defTabSz="1928744"/>
              <a:t>1</a:t>
            </a:fld>
            <a:r>
              <a:rPr lang="ru-RU" sz="1000" dirty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￼</a:t>
            </a:r>
          </a:p>
        </p:txBody>
      </p:sp>
      <p:sp>
        <p:nvSpPr>
          <p:cNvPr id="36" name="Заголовок 2"/>
          <p:cNvSpPr>
            <a:spLocks noGrp="1"/>
          </p:cNvSpPr>
          <p:nvPr/>
        </p:nvSpPr>
        <p:spPr bwMode="auto">
          <a:xfrm>
            <a:off x="436192" y="2596260"/>
            <a:ext cx="8352928" cy="21236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Представление 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сведений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трудовой 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электронном виде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98" b="97533" l="901" r="97898">
                        <a14:foregroundMark x1="61261" y1="36433" x2="61261" y2="36433"/>
                        <a14:foregroundMark x1="57207" y1="48577" x2="57808" y2="26186"/>
                        <a14:foregroundMark x1="54354" y1="26755" x2="56006" y2="14611"/>
                        <a14:foregroundMark x1="58258" y1="17078" x2="76877" y2="11575"/>
                        <a14:foregroundMark x1="89189" y1="32258" x2="74625" y2="56167"/>
                        <a14:foregroundMark x1="53604" y1="55028" x2="49700" y2="44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381045" cy="18841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1721098" y="6021288"/>
            <a:ext cx="6030611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екабрь 2021 г.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717853" y="323364"/>
            <a:ext cx="6030611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Отделение ПФР по Оренбургской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24131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1" y="230030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0" y="260648"/>
            <a:ext cx="7717069" cy="34624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Реквизиты ф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ормы СЗВ-ТД и правила их заполнения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230030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xmlns="" id="{E064D5EE-7CF9-C648-86C8-FE4B7718706B}"/>
              </a:ext>
            </a:extLst>
          </p:cNvPr>
          <p:cNvSpPr>
            <a:spLocks/>
          </p:cNvSpPr>
          <p:nvPr/>
        </p:nvSpPr>
        <p:spPr bwMode="auto">
          <a:xfrm>
            <a:off x="0" y="6494726"/>
            <a:ext cx="9164091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xmlns="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783762" y="6511312"/>
            <a:ext cx="24685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fld id="{DC01C986-78EF-484E-8321-43D81B88D720}" type="slidenum">
              <a:rPr lang="ru-RU" sz="100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pPr algn="r" defTabSz="1928744"/>
              <a:t>10</a:t>
            </a:fld>
            <a:r>
              <a:rPr lang="ru-RU" sz="1000" dirty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￼</a:t>
            </a: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230030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42104" y="980728"/>
            <a:ext cx="2160588" cy="6350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</a:rPr>
              <a:t>Сведения о</a:t>
            </a:r>
          </a:p>
          <a:p>
            <a:pPr algn="ctr"/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</a:rPr>
              <a:t> зарегистрированном</a:t>
            </a:r>
          </a:p>
          <a:p>
            <a:pPr algn="ctr"/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</a:rPr>
              <a:t>лице</a:t>
            </a:r>
          </a:p>
        </p:txBody>
      </p:sp>
      <p:sp>
        <p:nvSpPr>
          <p:cNvPr id="13" name="Объект 2"/>
          <p:cNvSpPr>
            <a:spLocks/>
          </p:cNvSpPr>
          <p:nvPr/>
        </p:nvSpPr>
        <p:spPr bwMode="auto">
          <a:xfrm>
            <a:off x="171052" y="1988840"/>
            <a:ext cx="8736138" cy="195438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algn="just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ru-RU" altLang="ru-RU" sz="1300" dirty="0">
                <a:solidFill>
                  <a:srgbClr val="003366"/>
                </a:solidFill>
                <a:latin typeface="Franklin Gothic Book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в реквизитах </a:t>
            </a:r>
            <a:r>
              <a:rPr lang="ru-RU" alt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зарегистрированного лица </a:t>
            </a:r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указывается:</a:t>
            </a:r>
          </a:p>
          <a:p>
            <a:pPr>
              <a:defRPr/>
            </a:pPr>
            <a:r>
              <a:rPr lang="ru-RU" altLang="ru-RU" sz="1200" b="1" dirty="0">
                <a:solidFill>
                  <a:srgbClr val="003366"/>
                </a:solidFill>
                <a:latin typeface="Franklin Gothic Book"/>
                <a:cs typeface="Arial" pitchFamily="34" charset="0"/>
                <a:sym typeface="Symbol" pitchFamily="18" charset="2"/>
              </a:rPr>
              <a:t>  -</a:t>
            </a:r>
            <a:r>
              <a:rPr lang="ru-RU" sz="1200" dirty="0"/>
              <a:t> </a:t>
            </a:r>
            <a:r>
              <a:rPr lang="ru-RU" altLang="ru-RU" sz="1200" b="1" dirty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«Фамилия», «Имя», «Отчество (при наличии)» </a:t>
            </a:r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заполняются на русском языке в именительном падеже полностью, без сокращений или замены имени и отчества инициалами. </a:t>
            </a:r>
          </a:p>
          <a:p>
            <a:pPr>
              <a:defRPr/>
            </a:pPr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   Поля «Фамилия» и (или) «Имя» обязательны для заполнения;</a:t>
            </a:r>
          </a:p>
          <a:p>
            <a:pPr>
              <a:defRPr/>
            </a:pPr>
            <a:r>
              <a:rPr lang="ru-RU" sz="1200" b="1" dirty="0"/>
              <a:t> - </a:t>
            </a:r>
            <a:r>
              <a:rPr lang="ru-RU" altLang="ru-RU" sz="1200" b="1" dirty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«Дата рождения» - </a:t>
            </a:r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заполняется дата рождения зарегистрированного лица;</a:t>
            </a:r>
          </a:p>
          <a:p>
            <a:pPr>
              <a:defRPr/>
            </a:pPr>
            <a:r>
              <a:rPr lang="ru-RU" sz="1200" b="1" dirty="0"/>
              <a:t> - </a:t>
            </a:r>
            <a:r>
              <a:rPr lang="ru-RU" altLang="ru-RU" sz="1200" b="1" dirty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«СНИЛС» - </a:t>
            </a:r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указывается страховой номер индивидуального лицевого счета зарегистрированного лица, в отношении которого представляется форма СЗВ-ТД , в формате ХХХ-ХХХ-ХХХ-ХХ или ХХХ-ХХХ-ХХХ ХХ;</a:t>
            </a:r>
          </a:p>
          <a:p>
            <a:pPr>
              <a:defRPr/>
            </a:pPr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   Сведения, указанные в данном блоке, должны соответствовать сведениям, указанным в документе, подтверждающем регистрацию в системе индивидуального (персонифицированного) учета Пенсионного фонда  Российской Федерации.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09166"/>
            <a:ext cx="5800725" cy="98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42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179388" y="908050"/>
            <a:ext cx="1871662" cy="6350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</a:rPr>
              <a:t>Сведения о </a:t>
            </a:r>
          </a:p>
          <a:p>
            <a:pPr algn="ctr">
              <a:defRPr/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</a:rPr>
              <a:t> подаче заявления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60575"/>
            <a:ext cx="78009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>
            <a:spLocks/>
          </p:cNvSpPr>
          <p:nvPr/>
        </p:nvSpPr>
        <p:spPr bwMode="auto">
          <a:xfrm>
            <a:off x="2051050" y="692150"/>
            <a:ext cx="6913563" cy="129381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algn="just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ru-RU" altLang="ru-RU" sz="1300" b="1" dirty="0">
                <a:solidFill>
                  <a:srgbClr val="003366"/>
                </a:solidFill>
                <a:latin typeface="Franklin Gothic Book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в данном блоке заполняется:</a:t>
            </a:r>
          </a:p>
          <a:p>
            <a:pPr algn="just">
              <a:defRPr/>
            </a:pPr>
            <a:r>
              <a:rPr lang="ru-RU" altLang="ru-RU" sz="1300" b="1" dirty="0">
                <a:solidFill>
                  <a:srgbClr val="003366"/>
                </a:solidFill>
                <a:latin typeface="Franklin Gothic Book"/>
                <a:cs typeface="Arial" pitchFamily="34" charset="0"/>
                <a:sym typeface="Symbol" pitchFamily="18" charset="2"/>
              </a:rPr>
              <a:t> 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- </a:t>
            </a:r>
            <a:r>
              <a:rPr lang="ru-RU" altLang="ru-RU" sz="1300" b="1" dirty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«Дата подачи» -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в соответствующей строке, в зависимости от выбранного зарегистрированным лицом способа ведения сведений о трудовой деятельности и поданного заявления  указывается дата подачи заявления в формате ДД.ММ.ГГГГ.  </a:t>
            </a:r>
          </a:p>
          <a:p>
            <a:pPr algn="just"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  Поле 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заполняется тем работодателем, которому подано соответствующее заявление</a:t>
            </a:r>
            <a:r>
              <a:rPr lang="ru-RU" sz="1300" b="1" dirty="0"/>
              <a:t>.</a:t>
            </a:r>
          </a:p>
        </p:txBody>
      </p:sp>
      <p:sp>
        <p:nvSpPr>
          <p:cNvPr id="11" name="Объект 2"/>
          <p:cNvSpPr>
            <a:spLocks/>
          </p:cNvSpPr>
          <p:nvPr/>
        </p:nvSpPr>
        <p:spPr bwMode="auto">
          <a:xfrm>
            <a:off x="467171" y="2996952"/>
            <a:ext cx="8569325" cy="5222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/>
              <a:t>      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При необходимости корректировки даты подачи 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заявления представляется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форма СЗВ-ТД, где в соответствующей строке заполняется новая дата подачи заявления, например:</a:t>
            </a:r>
          </a:p>
        </p:txBody>
      </p:sp>
      <p:sp>
        <p:nvSpPr>
          <p:cNvPr id="12" name="Объект 2"/>
          <p:cNvSpPr>
            <a:spLocks/>
          </p:cNvSpPr>
          <p:nvPr/>
        </p:nvSpPr>
        <p:spPr bwMode="auto">
          <a:xfrm>
            <a:off x="467171" y="5169123"/>
            <a:ext cx="8569325" cy="4921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В случае необходимости отмены ранее представленных сведений о подаче заявления, в соответствующей строке указывается ранее указанная дата и в поле «Признак отмены» проставляется знак «X», например:</a:t>
            </a:r>
          </a:p>
        </p:txBody>
      </p:sp>
      <p:pic>
        <p:nvPicPr>
          <p:cNvPr id="184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016"/>
            <a:ext cx="7800975" cy="723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64" y="4293096"/>
            <a:ext cx="7772400" cy="723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729436"/>
            <a:ext cx="7772400" cy="723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497638"/>
            <a:ext cx="395287" cy="276225"/>
          </a:xfrm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fld id="{501F94AB-2771-4343-8293-B0638CD9718C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07201" y="230030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Реквизиты ф</a:t>
            </a:r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ормы СЗВ-ТД и правила их 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заполнения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230030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230030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" y="5242738"/>
            <a:ext cx="361723" cy="34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" y="3068960"/>
            <a:ext cx="361723" cy="34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783762" y="6511312"/>
            <a:ext cx="24685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fld id="{DC01C986-78EF-484E-8321-43D81B88D720}" type="slidenum">
              <a:rPr lang="ru-RU" sz="100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pPr algn="r" defTabSz="1928744"/>
              <a:t>11</a:t>
            </a:fld>
            <a:r>
              <a:rPr lang="ru-RU" sz="1000" dirty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￼</a:t>
            </a:r>
          </a:p>
        </p:txBody>
      </p:sp>
    </p:spTree>
    <p:extLst>
      <p:ext uri="{BB962C8B-B14F-4D97-AF65-F5344CB8AC3E}">
        <p14:creationId xmlns:p14="http://schemas.microsoft.com/office/powerpoint/2010/main" val="84415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>
            <a:extLst>
              <a:ext uri="{FF2B5EF4-FFF2-40B4-BE49-F238E27FC236}">
                <a16:creationId xmlns:a16="http://schemas.microsoft.com/office/drawing/2014/main" xmlns="" id="{E064D5EE-7CF9-C648-86C8-FE4B7718706B}"/>
              </a:ext>
            </a:extLst>
          </p:cNvPr>
          <p:cNvSpPr>
            <a:spLocks/>
          </p:cNvSpPr>
          <p:nvPr/>
        </p:nvSpPr>
        <p:spPr bwMode="auto">
          <a:xfrm>
            <a:off x="0" y="6494726"/>
            <a:ext cx="9164091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85264" cy="138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497638"/>
            <a:ext cx="360362" cy="276225"/>
          </a:xfrm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fld id="{9743D6F2-028F-4814-9C39-2E012286045E}" type="slidenum">
              <a:rPr lang="ru-RU" altLang="ru-RU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249237" y="764704"/>
            <a:ext cx="3960813" cy="72040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</a:rPr>
              <a:t>Сведения о трудовой деятельности </a:t>
            </a:r>
          </a:p>
          <a:p>
            <a:pPr algn="ctr"/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</a:rPr>
              <a:t> зарегистрированного лица</a:t>
            </a:r>
          </a:p>
        </p:txBody>
      </p:sp>
      <p:sp>
        <p:nvSpPr>
          <p:cNvPr id="18" name="Объект 2"/>
          <p:cNvSpPr>
            <a:spLocks/>
          </p:cNvSpPr>
          <p:nvPr/>
        </p:nvSpPr>
        <p:spPr bwMode="auto">
          <a:xfrm>
            <a:off x="4302748" y="862967"/>
            <a:ext cx="4537075" cy="5238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 заполняются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на основании приказов и других документов кадрового учета</a:t>
            </a: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2560037" y="3104926"/>
            <a:ext cx="1179686" cy="1044228"/>
          </a:xfrm>
          <a:prstGeom prst="wedgeRoundRectCallout">
            <a:avLst>
              <a:gd name="adj1" fmla="val -10107"/>
              <a:gd name="adj2" fmla="val -105598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Заполняется в соответствии со штатным </a:t>
            </a:r>
            <a:r>
              <a:rPr lang="ru-RU" sz="1200" dirty="0" smtClean="0">
                <a:solidFill>
                  <a:schemeClr val="tx1"/>
                </a:solidFill>
              </a:rPr>
              <a:t>расписанием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3851920" y="3282999"/>
            <a:ext cx="1296144" cy="612775"/>
          </a:xfrm>
          <a:prstGeom prst="wedgeRoundRectCallout">
            <a:avLst>
              <a:gd name="adj1" fmla="val -22510"/>
              <a:gd name="adj2" fmla="val -166046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Заполняется </a:t>
            </a:r>
            <a:r>
              <a:rPr lang="ru-RU" sz="1200" dirty="0" smtClean="0">
                <a:solidFill>
                  <a:schemeClr val="tx1"/>
                </a:solidFill>
              </a:rPr>
              <a:t>в соответствии с ОКЗ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6660232" y="3127028"/>
            <a:ext cx="1224136" cy="950119"/>
          </a:xfrm>
          <a:prstGeom prst="wedgeRoundRectCallout">
            <a:avLst>
              <a:gd name="adj1" fmla="val 14708"/>
              <a:gd name="adj2" fmla="val -147116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Заполняется при любом кадровом мероприятии</a:t>
            </a: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5210847" y="3127027"/>
            <a:ext cx="1368425" cy="950119"/>
          </a:xfrm>
          <a:prstGeom prst="wedgeRoundRectCallout">
            <a:avLst>
              <a:gd name="adj1" fmla="val -23907"/>
              <a:gd name="adj2" fmla="val -110318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Заполняется </a:t>
            </a:r>
            <a:r>
              <a:rPr lang="ru-RU" sz="1200" dirty="0" smtClean="0">
                <a:solidFill>
                  <a:schemeClr val="tx1"/>
                </a:solidFill>
              </a:rPr>
              <a:t>только по </a:t>
            </a:r>
            <a:r>
              <a:rPr lang="ru-RU" sz="1200" dirty="0">
                <a:solidFill>
                  <a:schemeClr val="tx1"/>
                </a:solidFill>
              </a:rPr>
              <a:t>кадровому мероприятию «УВОЛЬНЕНИЕ»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755650" y="2956270"/>
            <a:ext cx="1296070" cy="972221"/>
          </a:xfrm>
          <a:prstGeom prst="wedgeRoundRectCallout">
            <a:avLst>
              <a:gd name="adj1" fmla="val -8250"/>
              <a:gd name="adj2" fmla="val -93931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Заполняется в соответствии с </a:t>
            </a:r>
            <a:r>
              <a:rPr lang="ru-RU" sz="1200" dirty="0" smtClean="0">
                <a:solidFill>
                  <a:schemeClr val="tx1"/>
                </a:solidFill>
              </a:rPr>
              <a:t>предусмотренным </a:t>
            </a:r>
            <a:r>
              <a:rPr lang="ru-RU" sz="1200" dirty="0">
                <a:solidFill>
                  <a:schemeClr val="tx1"/>
                </a:solidFill>
              </a:rPr>
              <a:t>перечнем мероприятий</a:t>
            </a: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7957566" y="3069084"/>
            <a:ext cx="1150937" cy="1008063"/>
          </a:xfrm>
          <a:prstGeom prst="wedgeRoundRectCallout">
            <a:avLst>
              <a:gd name="adj1" fmla="val 34125"/>
              <a:gd name="adj2" fmla="val -101158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Заполняется в случае необходимости отмены записи</a:t>
            </a: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0" y="3928491"/>
            <a:ext cx="1187624" cy="362322"/>
          </a:xfrm>
          <a:prstGeom prst="wedgeRoundRectCallout">
            <a:avLst>
              <a:gd name="adj1" fmla="val -9588"/>
              <a:gd name="adj2" fmla="val -422423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ДД.ММ.ГГГГ</a:t>
            </a:r>
          </a:p>
        </p:txBody>
      </p:sp>
      <p:pic>
        <p:nvPicPr>
          <p:cNvPr id="194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18" y="1886282"/>
            <a:ext cx="2087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07201" y="116632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Реквизиты ф</a:t>
            </a:r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ормы СЗВ-ТД и правила их 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заполнения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16632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16632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1705794" y="4186436"/>
            <a:ext cx="2061239" cy="1020316"/>
          </a:xfrm>
          <a:prstGeom prst="wedgeRoundRectCallout">
            <a:avLst>
              <a:gd name="adj1" fmla="val -31584"/>
              <a:gd name="adj2" fmla="val -216201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Заполняется в </a:t>
            </a:r>
            <a:r>
              <a:rPr lang="ru-RU" sz="1200" dirty="0">
                <a:solidFill>
                  <a:schemeClr val="tx1"/>
                </a:solidFill>
              </a:rPr>
              <a:t>отношении </a:t>
            </a:r>
            <a:r>
              <a:rPr lang="ru-RU" sz="1200" dirty="0" smtClean="0">
                <a:solidFill>
                  <a:schemeClr val="tx1"/>
                </a:solidFill>
              </a:rPr>
              <a:t>ЗЛ, работающих </a:t>
            </a:r>
            <a:r>
              <a:rPr lang="ru-RU" sz="1200" dirty="0">
                <a:solidFill>
                  <a:schemeClr val="tx1"/>
                </a:solidFill>
              </a:rPr>
              <a:t>в районах Крайнего </a:t>
            </a:r>
            <a:r>
              <a:rPr lang="ru-RU" sz="1200" dirty="0" smtClean="0">
                <a:solidFill>
                  <a:schemeClr val="tx1"/>
                </a:solidFill>
              </a:rPr>
              <a:t>Севера/ </a:t>
            </a:r>
            <a:r>
              <a:rPr lang="ru-RU" sz="1200" dirty="0">
                <a:solidFill>
                  <a:schemeClr val="tx1"/>
                </a:solidFill>
              </a:rPr>
              <a:t>в местностях, приравненных к районам Крайнего Севера</a:t>
            </a:r>
          </a:p>
        </p:txBody>
      </p:sp>
    </p:spTree>
    <p:extLst>
      <p:ext uri="{BB962C8B-B14F-4D97-AF65-F5344CB8AC3E}">
        <p14:creationId xmlns:p14="http://schemas.microsoft.com/office/powerpoint/2010/main" val="27917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2"/>
          <p:cNvSpPr>
            <a:spLocks/>
          </p:cNvSpPr>
          <p:nvPr/>
        </p:nvSpPr>
        <p:spPr bwMode="auto">
          <a:xfrm>
            <a:off x="3562613" y="1190799"/>
            <a:ext cx="5266839" cy="15843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114300" algn="just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ru-RU" altLang="ru-RU" sz="1300" b="1" dirty="0">
                <a:solidFill>
                  <a:srgbClr val="003366"/>
                </a:solidFill>
                <a:latin typeface="Franklin Gothic Book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1300" b="1" dirty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№№ </a:t>
            </a:r>
            <a:r>
              <a:rPr lang="ru-RU" altLang="ru-RU" sz="1300" b="1" dirty="0" err="1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п</a:t>
            </a:r>
            <a:r>
              <a:rPr lang="ru-RU" altLang="ru-RU" sz="1300" b="1" dirty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/</a:t>
            </a:r>
            <a:r>
              <a:rPr lang="ru-RU" altLang="ru-RU" sz="1300" b="1" dirty="0" err="1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п</a:t>
            </a:r>
            <a:r>
              <a:rPr lang="ru-RU" altLang="ru-RU" sz="1300" b="1" dirty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 (гр. 1) </a:t>
            </a:r>
            <a:r>
              <a:rPr lang="ru-RU" altLang="ru-RU" sz="1300" b="1" dirty="0">
                <a:solidFill>
                  <a:srgbClr val="003366"/>
                </a:solidFill>
                <a:latin typeface="Franklin Gothic Book"/>
                <a:cs typeface="Arial" pitchFamily="34" charset="0"/>
                <a:sym typeface="Symbol" pitchFamily="18" charset="2"/>
              </a:rPr>
              <a:t>– </a:t>
            </a:r>
            <a:r>
              <a:rPr lang="ru-RU" altLang="ru-RU" sz="1300" dirty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указывается порядковый номер записи; </a:t>
            </a:r>
          </a:p>
          <a:p>
            <a:pPr marL="114300" algn="just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ru-RU" altLang="ru-RU" sz="1300" b="1" dirty="0">
                <a:solidFill>
                  <a:srgbClr val="003366"/>
                </a:solidFill>
                <a:latin typeface="Franklin Gothic Book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1300" b="1" dirty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«Дата (число, месяц, год) приема, перевода, увольнения» (гр. 2) </a:t>
            </a:r>
            <a:r>
              <a:rPr lang="ru-RU" altLang="ru-RU" sz="1300" dirty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у</a:t>
            </a:r>
            <a:r>
              <a:rPr lang="ru-RU" sz="1300" dirty="0">
                <a:solidFill>
                  <a:srgbClr val="1F497D">
                    <a:lumMod val="75000"/>
                  </a:srgbClr>
                </a:solidFill>
              </a:rPr>
              <a:t>казывается дата кадрового мероприятия: приема на работу, перевода,  увольнения в формате ДД.ММ.ГГГГ.</a:t>
            </a:r>
            <a:endParaRPr lang="ru-RU" sz="1300" dirty="0"/>
          </a:p>
          <a:p>
            <a:pPr marL="114300" algn="just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ru-RU" altLang="ru-RU" sz="1300" b="1" dirty="0">
                <a:solidFill>
                  <a:srgbClr val="003366"/>
                </a:solidFill>
                <a:latin typeface="Franklin Gothic Book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1300" b="1" dirty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«Сведения о приеме, переводе, увольнении» (гр.3) </a:t>
            </a:r>
            <a:r>
              <a:rPr lang="ru-RU" altLang="ru-RU" sz="1300" b="1" dirty="0">
                <a:solidFill>
                  <a:srgbClr val="003366"/>
                </a:solidFill>
                <a:latin typeface="Franklin Gothic Book"/>
                <a:cs typeface="Arial" pitchFamily="34" charset="0"/>
                <a:sym typeface="Symbol" pitchFamily="18" charset="2"/>
              </a:rPr>
              <a:t>– </a:t>
            </a:r>
            <a:r>
              <a:rPr lang="ru-RU" altLang="ru-RU" sz="1300" dirty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указываются</a:t>
            </a:r>
            <a:r>
              <a:rPr lang="ru-RU" altLang="ru-RU" sz="1300" dirty="0">
                <a:solidFill>
                  <a:srgbClr val="003366"/>
                </a:solidFill>
                <a:latin typeface="Franklin Gothic Book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1300" dirty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следующие</a:t>
            </a:r>
            <a:r>
              <a:rPr lang="ru-RU" sz="1300" dirty="0">
                <a:solidFill>
                  <a:srgbClr val="1F497D">
                    <a:lumMod val="75000"/>
                  </a:srgbClr>
                </a:solidFill>
              </a:rPr>
              <a:t> виды мероприятий, предусмотренные порядком заполнения:</a:t>
            </a:r>
          </a:p>
          <a:p>
            <a:pPr marL="114300" algn="just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ru-RU" altLang="ru-RU" sz="1200" b="1" dirty="0">
                <a:solidFill>
                  <a:srgbClr val="1F497D">
                    <a:lumMod val="75000"/>
                  </a:srgbClr>
                </a:solidFill>
                <a:latin typeface="Franklin Gothic Book"/>
                <a:cs typeface="Arial" pitchFamily="34" charset="0"/>
                <a:sym typeface="Symbol" pitchFamily="18" charset="2"/>
              </a:rPr>
              <a:t> </a:t>
            </a:r>
          </a:p>
          <a:p>
            <a:pPr marL="114300" algn="just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  <a:defRPr/>
            </a:pPr>
            <a:endParaRPr lang="ru-RU" altLang="ru-RU" sz="1200" b="1" dirty="0">
              <a:solidFill>
                <a:srgbClr val="003366"/>
              </a:solidFill>
              <a:latin typeface="Franklin Gothic Book"/>
              <a:cs typeface="Arial" pitchFamily="34" charset="0"/>
              <a:sym typeface="Symbol" pitchFamily="18" charset="2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497251"/>
            <a:ext cx="360362" cy="276999"/>
          </a:xfrm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dirty="0" smtClean="0">
                <a:solidFill>
                  <a:schemeClr val="tx1"/>
                </a:solidFill>
              </a:rPr>
              <a:t>1</a:t>
            </a:r>
            <a:r>
              <a:rPr lang="ru-RU" altLang="ru-RU" dirty="0" smtClean="0">
                <a:solidFill>
                  <a:schemeClr val="tx1"/>
                </a:solidFill>
              </a:rPr>
              <a:t>3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971601" y="551740"/>
            <a:ext cx="6120680" cy="576287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Сведения о трудовой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деятельности</a:t>
            </a:r>
          </a:p>
          <a:p>
            <a:pPr algn="ctr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зарегистрированного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лица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99486"/>
              </p:ext>
            </p:extLst>
          </p:nvPr>
        </p:nvGraphicFramePr>
        <p:xfrm>
          <a:off x="193178" y="2732970"/>
          <a:ext cx="8626526" cy="2640246"/>
        </p:xfrm>
        <a:graphic>
          <a:graphicData uri="http://schemas.openxmlformats.org/drawingml/2006/table">
            <a:tbl>
              <a:tblPr/>
              <a:tblGrid>
                <a:gridCol w="620417"/>
                <a:gridCol w="2611766"/>
                <a:gridCol w="5394343"/>
              </a:tblGrid>
              <a:tr h="262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54" marR="67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мероприятия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54" marR="67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Полное наименование мероприятия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54" marR="67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7554" marR="67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cap="all" dirty="0">
                          <a:latin typeface="Times New Roman"/>
                          <a:ea typeface="Calibri"/>
                          <a:cs typeface="Times New Roman"/>
                        </a:rPr>
                        <a:t>Прием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54" marR="67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Прием на работу (службу)</a:t>
                      </a:r>
                    </a:p>
                  </a:txBody>
                  <a:tcPr marL="67554" marR="67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7554" marR="67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cap="all">
                          <a:latin typeface="Times New Roman"/>
                          <a:ea typeface="Calibri"/>
                          <a:cs typeface="Times New Roman"/>
                        </a:rPr>
                        <a:t>Перевод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54" marR="67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Перевод на другую работу</a:t>
                      </a:r>
                    </a:p>
                  </a:txBody>
                  <a:tcPr marL="67554" marR="67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7554" marR="67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cap="all">
                          <a:latin typeface="Times New Roman"/>
                          <a:ea typeface="Calibri"/>
                          <a:cs typeface="Times New Roman"/>
                        </a:rPr>
                        <a:t>Переименование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54" marR="67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Изменение наименования страхователя </a:t>
                      </a:r>
                    </a:p>
                  </a:txBody>
                  <a:tcPr marL="67554" marR="67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3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7554" marR="67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cap="all" dirty="0">
                          <a:latin typeface="Times New Roman"/>
                          <a:ea typeface="Calibri"/>
                          <a:cs typeface="Times New Roman"/>
                        </a:rPr>
                        <a:t>Установление (присвоение)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54" marR="67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Установление (присвоение) работнику второй и последующей профессии, специальности или иной квалификации заполняется с указанием разрядов, классов или иных категорий этих профессий, специальностей или уровней квалификации (класс, категория, классный чин и тому подобное)</a:t>
                      </a:r>
                    </a:p>
                  </a:txBody>
                  <a:tcPr marL="67554" marR="67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7554" marR="67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cap="all">
                          <a:latin typeface="Times New Roman"/>
                          <a:ea typeface="Calibri"/>
                          <a:cs typeface="Times New Roman"/>
                        </a:rPr>
                        <a:t>Увольнение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54" marR="67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Увольнение с работы</a:t>
                      </a:r>
                    </a:p>
                  </a:txBody>
                  <a:tcPr marL="67554" marR="67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7554" marR="67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cap="all" dirty="0">
                          <a:latin typeface="Times New Roman"/>
                          <a:ea typeface="Calibri"/>
                          <a:cs typeface="Times New Roman"/>
                        </a:rPr>
                        <a:t>запрет занимать должность (вид деятельности)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54" marR="67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Лишение права в соответствии с приговором суда занимать определенные должности или заниматься определенной деятельностью </a:t>
                      </a:r>
                    </a:p>
                  </a:txBody>
                  <a:tcPr marL="67554" marR="67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07201" y="116632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Реквизиты ф</a:t>
            </a:r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ормы СЗВ-ТД и правила их 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заполнения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16632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16632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1" y="1190799"/>
            <a:ext cx="335269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бъект 2"/>
          <p:cNvSpPr>
            <a:spLocks/>
          </p:cNvSpPr>
          <p:nvPr/>
        </p:nvSpPr>
        <p:spPr bwMode="auto">
          <a:xfrm>
            <a:off x="209921" y="5373216"/>
            <a:ext cx="8636274" cy="102880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114300" algn="just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ru-RU" altLang="ru-RU" sz="1300" b="1" dirty="0">
                <a:solidFill>
                  <a:srgbClr val="003366"/>
                </a:solidFill>
                <a:latin typeface="Franklin Gothic Book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1300" b="1" dirty="0" smtClean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Работа в районах Крайнего Севера/Работа в местностях приравненных к районам Крайнего Севера </a:t>
            </a:r>
            <a:r>
              <a:rPr lang="ru-RU" altLang="ru-RU" sz="1300" b="1" dirty="0" smtClean="0">
                <a:solidFill>
                  <a:srgbClr val="003366"/>
                </a:solidFill>
                <a:latin typeface="Franklin Gothic Book"/>
                <a:cs typeface="Arial" pitchFamily="34" charset="0"/>
                <a:sym typeface="Symbol" pitchFamily="18" charset="2"/>
              </a:rPr>
              <a:t>– </a:t>
            </a: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указывается: </a:t>
            </a:r>
          </a:p>
          <a:p>
            <a:pPr marL="400050" indent="-285750" algn="just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  <a:defRPr/>
            </a:pP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РКС – в случае осуществления трудовой деятельности в районах Крайнего Севера (РКС); </a:t>
            </a:r>
          </a:p>
          <a:p>
            <a:pPr marL="400050" indent="-285750" algn="just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  <a:defRPr/>
            </a:pP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МКС – в случае осуществления трудовой деятельности в местностях приравненных к РКС.</a:t>
            </a:r>
            <a:endParaRPr lang="ru-RU" altLang="ru-RU" sz="1300" dirty="0">
              <a:solidFill>
                <a:srgbClr val="1F497D">
                  <a:lumMod val="75000"/>
                </a:srgbClr>
              </a:solidFill>
              <a:sym typeface="Symbol" pitchFamily="18" charset="2"/>
            </a:endParaRPr>
          </a:p>
          <a:p>
            <a:pPr marL="114300" algn="just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ru-RU" altLang="ru-RU" sz="1200" b="1" dirty="0" smtClean="0">
                <a:solidFill>
                  <a:srgbClr val="1F497D">
                    <a:lumMod val="75000"/>
                  </a:srgbClr>
                </a:solidFill>
                <a:latin typeface="Franklin Gothic Book"/>
                <a:cs typeface="Arial" pitchFamily="34" charset="0"/>
                <a:sym typeface="Symbol" pitchFamily="18" charset="2"/>
              </a:rPr>
              <a:t> </a:t>
            </a:r>
            <a:endParaRPr lang="ru-RU" altLang="ru-RU" sz="1200" b="1" dirty="0">
              <a:solidFill>
                <a:srgbClr val="1F497D">
                  <a:lumMod val="75000"/>
                </a:srgbClr>
              </a:solidFill>
              <a:latin typeface="Franklin Gothic Book"/>
              <a:cs typeface="Arial" pitchFamily="34" charset="0"/>
              <a:sym typeface="Symbol" pitchFamily="18" charset="2"/>
            </a:endParaRPr>
          </a:p>
          <a:p>
            <a:pPr marL="114300" algn="just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  <a:defRPr/>
            </a:pPr>
            <a:endParaRPr lang="ru-RU" altLang="ru-RU" sz="1200" b="1" dirty="0">
              <a:solidFill>
                <a:srgbClr val="003366"/>
              </a:solidFill>
              <a:latin typeface="Franklin Gothic Book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1590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171052" y="604168"/>
            <a:ext cx="3672532" cy="1151657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Сведения </a:t>
            </a:r>
          </a:p>
          <a:p>
            <a:pPr algn="ctr"/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о трудовой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деятельности</a:t>
            </a:r>
          </a:p>
          <a:p>
            <a:pPr algn="ctr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 зарегистрированного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лица.</a:t>
            </a:r>
          </a:p>
          <a:p>
            <a:pPr algn="ctr"/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Блок «Наименование»</a:t>
            </a:r>
          </a:p>
        </p:txBody>
      </p:sp>
      <p:sp>
        <p:nvSpPr>
          <p:cNvPr id="8" name="Объект 2"/>
          <p:cNvSpPr>
            <a:spLocks/>
          </p:cNvSpPr>
          <p:nvPr/>
        </p:nvSpPr>
        <p:spPr bwMode="auto">
          <a:xfrm>
            <a:off x="171052" y="3208241"/>
            <a:ext cx="8864998" cy="1512887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ru-RU" sz="1300" dirty="0">
                <a:solidFill>
                  <a:srgbClr val="1F497D">
                    <a:lumMod val="75000"/>
                  </a:srgbClr>
                </a:solidFill>
              </a:rPr>
              <a:t>       В случае если с выполнением работ по определенным должностям, специальностям или профессиям связано </a:t>
            </a:r>
            <a:r>
              <a:rPr lang="ru-RU" sz="1300" b="1" dirty="0">
                <a:solidFill>
                  <a:srgbClr val="1F497D">
                    <a:lumMod val="75000"/>
                  </a:srgbClr>
                </a:solidFill>
              </a:rPr>
              <a:t>предоставление льгот либо наличие ограничений</a:t>
            </a:r>
            <a:r>
              <a:rPr lang="ru-RU" sz="1300" dirty="0">
                <a:solidFill>
                  <a:srgbClr val="1F497D">
                    <a:lumMod val="75000"/>
                  </a:srgbClr>
                </a:solidFill>
              </a:rPr>
              <a:t>, то их наименования и квалификационные требования к ним  должны </a:t>
            </a:r>
            <a:r>
              <a:rPr lang="ru-RU" sz="1300" b="1" dirty="0">
                <a:solidFill>
                  <a:srgbClr val="1F497D">
                    <a:lumMod val="75000"/>
                  </a:srgbClr>
                </a:solidFill>
              </a:rPr>
              <a:t>соответствовать</a:t>
            </a:r>
            <a:r>
              <a:rPr lang="ru-RU" sz="1300" dirty="0">
                <a:solidFill>
                  <a:srgbClr val="1F497D">
                    <a:lumMod val="75000"/>
                  </a:srgbClr>
                </a:solidFill>
              </a:rPr>
              <a:t> наименованиям и требованиям, предусмотренным соответствующими </a:t>
            </a:r>
            <a:r>
              <a:rPr lang="ru-RU" sz="1300" b="1" dirty="0">
                <a:solidFill>
                  <a:srgbClr val="1F497D">
                    <a:lumMod val="75000"/>
                  </a:srgbClr>
                </a:solidFill>
              </a:rPr>
              <a:t>квалификационными справочниками или соответствующими положениям профессиональных стандартов </a:t>
            </a:r>
            <a:r>
              <a:rPr lang="ru-RU" sz="1300" dirty="0">
                <a:solidFill>
                  <a:srgbClr val="1F497D">
                    <a:lumMod val="75000"/>
                  </a:srgbClr>
                </a:solidFill>
              </a:rPr>
              <a:t>(ст. 195.3 ТК РФ)</a:t>
            </a:r>
            <a:r>
              <a:rPr lang="ru-RU" sz="1300" b="1" dirty="0">
                <a:solidFill>
                  <a:srgbClr val="1F497D">
                    <a:lumMod val="75000"/>
                  </a:srgbClr>
                </a:solidFill>
              </a:rPr>
              <a:t> или реестров соответствующих должностей</a:t>
            </a:r>
            <a:endParaRPr lang="ru-RU" sz="1300" dirty="0">
              <a:solidFill>
                <a:srgbClr val="1F497D">
                  <a:lumMod val="75000"/>
                </a:srgbClr>
              </a:solidFill>
            </a:endParaRPr>
          </a:p>
          <a:p>
            <a:pPr>
              <a:defRPr/>
            </a:pPr>
            <a:r>
              <a:rPr lang="ru-RU" sz="1300" dirty="0">
                <a:solidFill>
                  <a:srgbClr val="1F497D">
                    <a:lumMod val="75000"/>
                  </a:srgbClr>
                </a:solidFill>
              </a:rPr>
              <a:t>        </a:t>
            </a:r>
            <a:r>
              <a:rPr lang="ru-RU" sz="1300" b="1" dirty="0">
                <a:solidFill>
                  <a:srgbClr val="FF0000"/>
                </a:solidFill>
              </a:rPr>
              <a:t>Для государственных и муниципальных служащих также указывается код должности по соответствующему реестру должностей.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endParaRPr lang="ru-RU" sz="1300" b="1" dirty="0">
              <a:solidFill>
                <a:srgbClr val="FF0000"/>
              </a:solidFill>
            </a:endParaRPr>
          </a:p>
        </p:txBody>
      </p:sp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97038"/>
            <a:ext cx="2514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2"/>
          <p:cNvSpPr>
            <a:spLocks/>
          </p:cNvSpPr>
          <p:nvPr/>
        </p:nvSpPr>
        <p:spPr bwMode="auto">
          <a:xfrm>
            <a:off x="2765648" y="1761307"/>
            <a:ext cx="6264275" cy="14398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buFont typeface="Arial" pitchFamily="34" charset="0"/>
              <a:buChar char="•"/>
              <a:defRPr/>
            </a:pPr>
            <a:r>
              <a:rPr lang="ru-RU" altLang="ru-RU" sz="1200" b="1" dirty="0">
                <a:solidFill>
                  <a:srgbClr val="003366"/>
                </a:solidFill>
                <a:latin typeface="Franklin Gothic Book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1300" b="1" dirty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«Трудовая функция (должность, профессия, специальность, квалификация, конкретный вид поручаемой работы), структурное подразделение» (гр. </a:t>
            </a:r>
            <a:r>
              <a:rPr lang="ru-RU" altLang="ru-RU" sz="1300" b="1" dirty="0" smtClean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5) </a:t>
            </a:r>
            <a:r>
              <a:rPr lang="ru-RU" altLang="ru-RU" sz="1300" b="1" dirty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- </a:t>
            </a:r>
            <a:r>
              <a:rPr lang="ru-RU" sz="1300" dirty="0">
                <a:solidFill>
                  <a:srgbClr val="1F497D">
                    <a:lumMod val="75000"/>
                  </a:srgbClr>
                </a:solidFill>
              </a:rPr>
              <a:t>указываются наименование должности (работы), специальности, профессии с </a:t>
            </a:r>
            <a:r>
              <a:rPr lang="ru-RU" altLang="ru-RU" sz="1300" dirty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указанием</a:t>
            </a:r>
            <a:r>
              <a:rPr lang="ru-RU" sz="1300" dirty="0">
                <a:solidFill>
                  <a:srgbClr val="1F497D">
                    <a:lumMod val="75000"/>
                  </a:srgbClr>
                </a:solidFill>
              </a:rPr>
              <a:t> квалификации, конкретный вид поручаемой работы и наименование структурного подразделения (если условие о работе в конкретном структурном подразделении включено в трудовой договор) </a:t>
            </a:r>
            <a:r>
              <a:rPr lang="ru-RU" sz="1300" b="1" dirty="0">
                <a:solidFill>
                  <a:srgbClr val="1F497D">
                    <a:lumMod val="75000"/>
                  </a:srgbClr>
                </a:solidFill>
              </a:rPr>
              <a:t>в соответствии со штатным расписанием работодателя 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</a:rPr>
              <a:t>     </a:t>
            </a:r>
          </a:p>
          <a:p>
            <a:pPr marL="114300" algn="just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endParaRPr lang="ru-RU" altLang="ru-RU" sz="1200" b="1" dirty="0">
              <a:solidFill>
                <a:srgbClr val="003366"/>
              </a:solidFill>
              <a:latin typeface="Franklin Gothic Book"/>
              <a:cs typeface="Arial" pitchFamily="34" charset="0"/>
              <a:sym typeface="Symbol" pitchFamily="18" charset="2"/>
            </a:endParaRPr>
          </a:p>
        </p:txBody>
      </p:sp>
      <p:sp>
        <p:nvSpPr>
          <p:cNvPr id="12" name="Объект 2"/>
          <p:cNvSpPr>
            <a:spLocks/>
          </p:cNvSpPr>
          <p:nvPr/>
        </p:nvSpPr>
        <p:spPr bwMode="auto">
          <a:xfrm>
            <a:off x="206422" y="4721128"/>
            <a:ext cx="8829628" cy="1804216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ru-RU" sz="1300" dirty="0">
                <a:solidFill>
                  <a:srgbClr val="1F497D">
                    <a:lumMod val="75000"/>
                  </a:srgbClr>
                </a:solidFill>
              </a:rPr>
              <a:t>       </a:t>
            </a:r>
            <a:r>
              <a:rPr lang="ru-RU" sz="1300" b="1" dirty="0">
                <a:solidFill>
                  <a:srgbClr val="1F497D">
                    <a:lumMod val="75000"/>
                  </a:srgbClr>
                </a:solidFill>
              </a:rPr>
              <a:t>Установление (присвоение) работнику второй и последующей </a:t>
            </a:r>
            <a:r>
              <a:rPr lang="ru-RU" sz="1300" dirty="0">
                <a:solidFill>
                  <a:srgbClr val="1F497D">
                    <a:lumMod val="75000"/>
                  </a:srgbClr>
                </a:solidFill>
              </a:rPr>
              <a:t>профессии, специальности или иной квалификации заполняется </a:t>
            </a:r>
            <a:r>
              <a:rPr lang="ru-RU" sz="1300" b="1" dirty="0">
                <a:solidFill>
                  <a:srgbClr val="1F497D">
                    <a:lumMod val="75000"/>
                  </a:srgbClr>
                </a:solidFill>
              </a:rPr>
              <a:t>с указанием разрядов, классов или иных категорий </a:t>
            </a:r>
            <a:r>
              <a:rPr lang="ru-RU" sz="1300" dirty="0">
                <a:solidFill>
                  <a:srgbClr val="1F497D">
                    <a:lumMod val="75000"/>
                  </a:srgbClr>
                </a:solidFill>
              </a:rPr>
              <a:t>этих профессий, специальностей или уровней квалификации (класс, категория, классный чин и тому подобное).</a:t>
            </a:r>
          </a:p>
          <a:p>
            <a:pPr algn="just">
              <a:defRPr/>
            </a:pPr>
            <a:r>
              <a:rPr lang="ru-RU" sz="1300" dirty="0">
                <a:solidFill>
                  <a:srgbClr val="1F497D">
                    <a:lumMod val="75000"/>
                  </a:srgbClr>
                </a:solidFill>
              </a:rPr>
              <a:t>       Если в соответствии с приговором суда осужденный и не отбывший наказание работник </a:t>
            </a:r>
            <a:r>
              <a:rPr lang="ru-RU" sz="1300" b="1" dirty="0">
                <a:solidFill>
                  <a:srgbClr val="1F497D">
                    <a:lumMod val="75000"/>
                  </a:srgbClr>
                </a:solidFill>
              </a:rPr>
              <a:t>лишен права занимать </a:t>
            </a:r>
            <a:r>
              <a:rPr lang="ru-RU" sz="1300" dirty="0">
                <a:solidFill>
                  <a:srgbClr val="1F497D">
                    <a:lumMod val="75000"/>
                  </a:srgbClr>
                </a:solidFill>
              </a:rPr>
              <a:t>определенные должности или заниматься определенной деятельностью (ст. 47 УК РФ), в гр. </a:t>
            </a:r>
            <a:r>
              <a:rPr lang="ru-RU" sz="1300" dirty="0" smtClean="0">
                <a:solidFill>
                  <a:srgbClr val="1F497D">
                    <a:lumMod val="75000"/>
                  </a:srgbClr>
                </a:solidFill>
              </a:rPr>
              <a:t>5 </a:t>
            </a:r>
            <a:r>
              <a:rPr lang="ru-RU" sz="1300" dirty="0">
                <a:solidFill>
                  <a:srgbClr val="1F497D">
                    <a:lumMod val="75000"/>
                  </a:srgbClr>
                </a:solidFill>
              </a:rPr>
              <a:t>отражается </a:t>
            </a:r>
            <a:r>
              <a:rPr lang="ru-RU" sz="1300" b="1" dirty="0">
                <a:solidFill>
                  <a:srgbClr val="1F497D">
                    <a:lumMod val="75000"/>
                  </a:srgbClr>
                </a:solidFill>
              </a:rPr>
              <a:t>запись о том, на каком основании</a:t>
            </a:r>
            <a:r>
              <a:rPr lang="ru-RU" sz="130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ru-RU" sz="1300" b="1" dirty="0">
                <a:solidFill>
                  <a:srgbClr val="1F497D">
                    <a:lumMod val="75000"/>
                  </a:srgbClr>
                </a:solidFill>
              </a:rPr>
              <a:t>на какой срок и какую должность он лишен права занимать </a:t>
            </a:r>
            <a:r>
              <a:rPr lang="ru-RU" sz="1300" dirty="0">
                <a:solidFill>
                  <a:srgbClr val="1F497D">
                    <a:lumMod val="75000"/>
                  </a:srgbClr>
                </a:solidFill>
              </a:rPr>
              <a:t>(какой деятельностью лишен права заниматься</a:t>
            </a:r>
            <a:r>
              <a:rPr lang="ru-RU" sz="1300" dirty="0" smtClean="0">
                <a:solidFill>
                  <a:srgbClr val="1F497D">
                    <a:lumMod val="75000"/>
                  </a:srgbClr>
                </a:solidFill>
              </a:rPr>
              <a:t>) – </a:t>
            </a:r>
            <a:r>
              <a:rPr lang="ru-RU" sz="1300" dirty="0" smtClean="0">
                <a:solidFill>
                  <a:srgbClr val="FF0000"/>
                </a:solidFill>
              </a:rPr>
              <a:t>представляется </a:t>
            </a:r>
            <a:r>
              <a:rPr lang="ru-RU" sz="1300" b="1" dirty="0" smtClean="0">
                <a:solidFill>
                  <a:srgbClr val="FF0000"/>
                </a:solidFill>
              </a:rPr>
              <a:t>только в случае увольнения работника по основаниям, предусмотренным пунктом 4 части 1 статьи 83 или абзацем вторым части 1 статьи 84 </a:t>
            </a:r>
            <a:r>
              <a:rPr lang="ru-RU" sz="1300" dirty="0" smtClean="0">
                <a:solidFill>
                  <a:srgbClr val="FF0000"/>
                </a:solidFill>
              </a:rPr>
              <a:t>Кодекса, </a:t>
            </a:r>
            <a:r>
              <a:rPr lang="ru-RU" sz="1300" b="1" dirty="0" smtClean="0">
                <a:solidFill>
                  <a:srgbClr val="FF0000"/>
                </a:solidFill>
              </a:rPr>
              <a:t>с одновременным представлением информации об увольнении.</a:t>
            </a:r>
            <a:endParaRPr lang="ru-RU" sz="1300" b="1" dirty="0">
              <a:solidFill>
                <a:srgbClr val="FF0000"/>
              </a:solidFill>
            </a:endParaRPr>
          </a:p>
          <a:p>
            <a:pPr algn="just">
              <a:defRPr/>
            </a:pPr>
            <a:endParaRPr lang="ru-RU" sz="13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85052" y="6524570"/>
            <a:ext cx="395287" cy="276999"/>
          </a:xfrm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dirty="0" smtClean="0">
                <a:solidFill>
                  <a:schemeClr val="tx1"/>
                </a:solidFill>
              </a:rPr>
              <a:t>1</a:t>
            </a:r>
            <a:r>
              <a:rPr lang="ru-RU" altLang="ru-RU" dirty="0" smtClean="0">
                <a:solidFill>
                  <a:schemeClr val="tx1"/>
                </a:solidFill>
              </a:rPr>
              <a:t>4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07201" y="116632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Реквизиты ф</a:t>
            </a:r>
            <a:r>
              <a:rPr lang="ru-RU" sz="1600" b="1" dirty="0">
                <a:solidFill>
                  <a:schemeClr val="bg1"/>
                </a:solidFill>
                <a:latin typeface="Verdana" pitchFamily="34" charset="0"/>
              </a:rPr>
              <a:t>ормы СЗВ-ТД и правила их </a:t>
            </a:r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</a:rPr>
              <a:t>заполнения</a:t>
            </a:r>
            <a:endParaRPr lang="ru-RU" sz="1500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16632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16632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0" y="3201170"/>
            <a:ext cx="300685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27525"/>
            <a:ext cx="300685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893" y="603697"/>
            <a:ext cx="523303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29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052" y="548680"/>
            <a:ext cx="8865444" cy="3219343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Согласно п.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4 ст. 8 Федерального закона от 27.05.2003 № 58-ФЗ «О системе государственной службы Российской Федерации» должности государственной службы распределяются по группам и (или) категориям в соответствии с федеральными законами о видах государственной службы и законами субъектов Российской Федерации о государственной гражданской службе субъектов Российской Федерации.</a:t>
            </a:r>
          </a:p>
          <a:p>
            <a:pPr mar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Реестр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должностей федеральной государственной гражданской службы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утвержден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указом Президента РФ от 31.12.2005 № 1574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«О Реестре должностей федеральной государственной гражданской службы» и содержит наименование должности и регистрационный номер (код) внутри реестра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например, в отношении государственного налогового инспектора, являющегося государственным служащим, наименование должности должно быть указано в соответствии с вышеуказанным Реестром должностей федеральной государственной гражданской службы с отражением соответствующего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кода должности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75" y="3933056"/>
            <a:ext cx="7272808" cy="26642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497251"/>
            <a:ext cx="395287" cy="276999"/>
          </a:xfrm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dirty="0" smtClean="0">
                <a:solidFill>
                  <a:schemeClr val="tx1"/>
                </a:solidFill>
              </a:rPr>
              <a:t>1</a:t>
            </a:r>
            <a:r>
              <a:rPr lang="ru-RU" altLang="ru-RU" dirty="0" smtClean="0">
                <a:solidFill>
                  <a:schemeClr val="tx1"/>
                </a:solidFill>
              </a:rPr>
              <a:t>5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6237312"/>
            <a:ext cx="720080" cy="144016"/>
          </a:xfrm>
          <a:prstGeom prst="rect">
            <a:avLst/>
          </a:prstGeom>
          <a:solidFill>
            <a:srgbClr val="FF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07200" y="116632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Код должности </a:t>
            </a: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для </a:t>
            </a: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государственных служащих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16632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16632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513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620688"/>
            <a:ext cx="8445624" cy="201622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4000"/>
              </a:lnSpc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Реестр государственных должностей и должностей государственной гражданской службы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Оренбургской области утвержден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законом Оренбургской области от 27.06.2006 № 186/45-IV-ОЗ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«О реестре государственных должностей и реестре должностей государственной гражданской службы Оренбургской области» и содержит наименование должности и регистрационный номер (код) внутри реестра соответствующие Реестру должностей федеральной государственной гражданской службы.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 algn="just">
              <a:lnSpc>
                <a:spcPct val="124000"/>
              </a:lnSpc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апример, в отношении главного инспектора – начальника отдела  в аппарате Счетной палаты Оренбургской области, являющегося государственным служащим, наименование должности должно быть указано в соответствии с вышеуказанным Реестром должностей государственной гражданской службы Оренбургской области с отражением соответствующего кода должности.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8064895" cy="31432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6536377"/>
            <a:ext cx="395287" cy="276999"/>
          </a:xfrm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dirty="0" smtClean="0">
                <a:solidFill>
                  <a:schemeClr val="tx1"/>
                </a:solidFill>
              </a:rPr>
              <a:t>1</a:t>
            </a:r>
            <a:r>
              <a:rPr lang="ru-RU" altLang="ru-RU" dirty="0" smtClean="0">
                <a:solidFill>
                  <a:schemeClr val="tx1"/>
                </a:solidFill>
              </a:rPr>
              <a:t>6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1999" y="6213573"/>
            <a:ext cx="1296145" cy="214661"/>
          </a:xfrm>
          <a:prstGeom prst="rect">
            <a:avLst/>
          </a:prstGeom>
          <a:solidFill>
            <a:srgbClr val="FF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07200" y="116632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Код должности </a:t>
            </a: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для </a:t>
            </a: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государственных служащих 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16632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16632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755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9240" y="825300"/>
            <a:ext cx="7397255" cy="1269578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250" b="1" dirty="0">
                <a:solidFill>
                  <a:srgbClr val="A50021"/>
                </a:solidFill>
                <a:latin typeface="Franklin Gothic Book"/>
                <a:cs typeface="Arial" pitchFamily="34" charset="0"/>
              </a:rPr>
              <a:t>   «Код выполняемой функции» (гр</a:t>
            </a:r>
            <a:r>
              <a:rPr lang="ru-RU" sz="1250" b="1" dirty="0" smtClean="0">
                <a:solidFill>
                  <a:srgbClr val="A50021"/>
                </a:solidFill>
                <a:latin typeface="Franklin Gothic Book"/>
                <a:cs typeface="Arial" pitchFamily="34" charset="0"/>
              </a:rPr>
              <a:t>. 6</a:t>
            </a:r>
            <a:r>
              <a:rPr lang="ru-RU" sz="1250" b="1" dirty="0">
                <a:solidFill>
                  <a:srgbClr val="A50021"/>
                </a:solidFill>
                <a:latin typeface="Franklin Gothic Book"/>
                <a:cs typeface="Arial" pitchFamily="34" charset="0"/>
              </a:rPr>
              <a:t>) </a:t>
            </a:r>
            <a:r>
              <a:rPr lang="ru-RU" sz="1400" dirty="0" smtClean="0"/>
              <a:t>- </a:t>
            </a:r>
            <a:r>
              <a:rPr lang="ru-RU" sz="1250" dirty="0">
                <a:solidFill>
                  <a:srgbClr val="1F497D">
                    <a:lumMod val="75000"/>
                  </a:srgbClr>
                </a:solidFill>
              </a:rPr>
              <a:t>указывается </a:t>
            </a:r>
            <a:r>
              <a:rPr lang="ru-RU" sz="1250" b="1" dirty="0">
                <a:solidFill>
                  <a:srgbClr val="1F497D">
                    <a:lumMod val="75000"/>
                  </a:srgbClr>
                </a:solidFill>
              </a:rPr>
              <a:t>кодовое обозначение занятия</a:t>
            </a:r>
            <a:r>
              <a:rPr lang="ru-RU" sz="1250" dirty="0">
                <a:solidFill>
                  <a:srgbClr val="1F497D">
                    <a:lumMod val="75000"/>
                  </a:srgbClr>
                </a:solidFill>
              </a:rPr>
              <a:t>, соответствующее занимаемой должности (профессии), виду трудовой деятельности, осуществляемой на рабочем месте при исполнении трудовых функций (работ, обязанностей), состоящее из пяти цифровых знаков в формате </a:t>
            </a:r>
            <a:r>
              <a:rPr lang="ru-RU" sz="1250" b="1" dirty="0">
                <a:solidFill>
                  <a:srgbClr val="1F497D">
                    <a:lumMod val="75000"/>
                  </a:srgbClr>
                </a:solidFill>
              </a:rPr>
              <a:t>«ХХХХ.Х» </a:t>
            </a:r>
            <a:r>
              <a:rPr lang="ru-RU" sz="1250" dirty="0">
                <a:solidFill>
                  <a:srgbClr val="1F497D">
                    <a:lumMod val="75000"/>
                  </a:srgbClr>
                </a:solidFill>
              </a:rPr>
              <a:t>(где </a:t>
            </a:r>
            <a:r>
              <a:rPr lang="ru-RU" sz="1250" b="1" dirty="0">
                <a:solidFill>
                  <a:srgbClr val="1F497D">
                    <a:lumMod val="75000"/>
                  </a:srgbClr>
                </a:solidFill>
              </a:rPr>
              <a:t>первые четыре знака – код наименования группы занятий </a:t>
            </a:r>
            <a:r>
              <a:rPr lang="ru-RU" sz="1250" dirty="0">
                <a:solidFill>
                  <a:srgbClr val="1F497D">
                    <a:lumMod val="75000"/>
                  </a:srgbClr>
                </a:solidFill>
              </a:rPr>
              <a:t>в Общероссийском классификаторе занятий, </a:t>
            </a:r>
            <a:r>
              <a:rPr lang="ru-RU" sz="1250" b="1" dirty="0">
                <a:solidFill>
                  <a:srgbClr val="1F497D">
                    <a:lumMod val="75000"/>
                  </a:srgbClr>
                </a:solidFill>
              </a:rPr>
              <a:t>пятый знак – контрольное число</a:t>
            </a:r>
            <a:r>
              <a:rPr lang="ru-RU" sz="1250" dirty="0">
                <a:solidFill>
                  <a:srgbClr val="1F497D">
                    <a:lumMod val="75000"/>
                  </a:srgbClr>
                </a:solidFill>
              </a:rPr>
              <a:t>) в соответствии со справочником  </a:t>
            </a:r>
            <a:r>
              <a:rPr lang="ru-RU" sz="1250" b="1" dirty="0">
                <a:solidFill>
                  <a:srgbClr val="1F497D">
                    <a:lumMod val="75000"/>
                  </a:srgbClr>
                </a:solidFill>
              </a:rPr>
              <a:t>«ОК 010-2014 (МСКЗ-08)»</a:t>
            </a: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8464" y="6492875"/>
            <a:ext cx="395536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pPr/>
              <a:t>17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4855" y="1956902"/>
            <a:ext cx="5134044" cy="23042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9503" y="2492896"/>
            <a:ext cx="4772097" cy="23497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3489503" y="3565187"/>
            <a:ext cx="367240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972573" y="3540646"/>
            <a:ext cx="351656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128329" y="3144532"/>
            <a:ext cx="2880320" cy="523220"/>
          </a:xfrm>
          <a:prstGeom prst="wedgeRectCallout">
            <a:avLst>
              <a:gd name="adj1" fmla="val 72277"/>
              <a:gd name="adj2" fmla="val 56383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Код наименования группы занятий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(пример)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439129" y="4276363"/>
            <a:ext cx="2664296" cy="307777"/>
          </a:xfrm>
          <a:prstGeom prst="wedgeRectCallout">
            <a:avLst>
              <a:gd name="adj1" fmla="val 92846"/>
              <a:gd name="adj2" fmla="val -190620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Контрольное число (пример)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Заголовок 2"/>
          <p:cNvSpPr>
            <a:spLocks noGrp="1"/>
          </p:cNvSpPr>
          <p:nvPr/>
        </p:nvSpPr>
        <p:spPr bwMode="auto">
          <a:xfrm>
            <a:off x="236341" y="2204864"/>
            <a:ext cx="2772308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ОК 010-2014 (МСКЗ-08)</a:t>
            </a:r>
            <a:endParaRPr lang="ru-RU" sz="2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87" y="825300"/>
            <a:ext cx="12858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07201" y="116632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r>
              <a:rPr lang="ru-RU" sz="1800" b="1" dirty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Реквизиты ф</a:t>
            </a:r>
            <a:r>
              <a:rPr lang="ru-RU" sz="1600" b="1" dirty="0">
                <a:solidFill>
                  <a:schemeClr val="bg1"/>
                </a:solidFill>
                <a:latin typeface="Verdana" pitchFamily="34" charset="0"/>
              </a:rPr>
              <a:t>ормы СЗВ-ТД и правила их </a:t>
            </a:r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</a:rPr>
              <a:t>заполнения</a:t>
            </a:r>
            <a:endParaRPr lang="ru-RU" sz="1500" dirty="0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16632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16632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29" y="4594555"/>
            <a:ext cx="87344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685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899592" y="548680"/>
            <a:ext cx="7488832" cy="576287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Сведения о трудовой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деятельности зарегистрированного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лица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Блок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«Наименование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2"/>
          <p:cNvSpPr>
            <a:spLocks/>
          </p:cNvSpPr>
          <p:nvPr/>
        </p:nvSpPr>
        <p:spPr bwMode="auto">
          <a:xfrm>
            <a:off x="2331938" y="1484784"/>
            <a:ext cx="6480175" cy="19431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ru-RU" altLang="ru-RU" sz="1250" b="1" dirty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«Причины увольнения, пункт, часть статьи, статья Трудового кодекса Российской Федерации, федерального закона» (гр. </a:t>
            </a:r>
            <a:r>
              <a:rPr lang="ru-RU" altLang="ru-RU" sz="1250" b="1" dirty="0" smtClean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7) </a:t>
            </a:r>
            <a:r>
              <a:rPr lang="ru-RU" altLang="ru-RU" sz="1250" b="1" dirty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- </a:t>
            </a:r>
            <a:r>
              <a:rPr lang="ru-RU" sz="1250" dirty="0">
                <a:solidFill>
                  <a:srgbClr val="1F497D">
                    <a:lumMod val="75000"/>
                  </a:srgbClr>
                </a:solidFill>
              </a:rPr>
              <a:t>указываются </a:t>
            </a:r>
            <a:r>
              <a:rPr lang="ru-RU" sz="1250" b="1" dirty="0">
                <a:solidFill>
                  <a:srgbClr val="1F497D">
                    <a:lumMod val="75000"/>
                  </a:srgbClr>
                </a:solidFill>
              </a:rPr>
              <a:t>без каких-либо сокращений причина </a:t>
            </a:r>
            <a:r>
              <a:rPr lang="ru-RU" sz="1250" dirty="0">
                <a:solidFill>
                  <a:srgbClr val="1F497D">
                    <a:lumMod val="75000"/>
                  </a:srgbClr>
                </a:solidFill>
              </a:rPr>
              <a:t>прекращения трудового договора в соответствии с положениями ТК РФ или иного федерального закона </a:t>
            </a:r>
            <a:r>
              <a:rPr lang="ru-RU" sz="1250" b="1" dirty="0">
                <a:solidFill>
                  <a:srgbClr val="1F497D">
                    <a:lumMod val="75000"/>
                  </a:srgbClr>
                </a:solidFill>
              </a:rPr>
              <a:t>и пункт, часть статьи, статья</a:t>
            </a:r>
            <a:r>
              <a:rPr lang="ru-RU" sz="1250" dirty="0">
                <a:solidFill>
                  <a:srgbClr val="1F497D">
                    <a:lumMod val="75000"/>
                  </a:srgbClr>
                </a:solidFill>
              </a:rPr>
              <a:t> ТК РФ или иного федерального закона, являющиеся основанием для увольнения.</a:t>
            </a:r>
          </a:p>
          <a:p>
            <a:pPr algn="just">
              <a:defRPr/>
            </a:pPr>
            <a:r>
              <a:rPr lang="ru-RU" sz="1250" dirty="0">
                <a:solidFill>
                  <a:srgbClr val="1F497D">
                    <a:lumMod val="75000"/>
                  </a:srgbClr>
                </a:solidFill>
              </a:rPr>
              <a:t>        При прекращении трудового договора по основаниям, предусмотренным статьями 77, 78-81, 83, 84 ТК РФ, в графе указываются без каких-либо сокращений причина прекращения трудового договора  в соответствии с положениями ТК РФ или иного федерального закона и пункт, часть статьи, статья ТК РФ или иного федерального закона, являющиеся основанием для увольнения</a:t>
            </a:r>
            <a:r>
              <a:rPr lang="ru-RU" sz="1250" dirty="0"/>
              <a:t>.</a:t>
            </a:r>
            <a:endParaRPr lang="ru-RU" altLang="ru-RU" sz="1250" b="1" dirty="0">
              <a:solidFill>
                <a:srgbClr val="003366"/>
              </a:solidFill>
              <a:latin typeface="Franklin Gothic Book"/>
              <a:cs typeface="Arial" pitchFamily="34" charset="0"/>
              <a:sym typeface="Symbol" pitchFamily="18" charset="2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76456" y="6497251"/>
            <a:ext cx="395287" cy="276999"/>
          </a:xfrm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dirty="0" smtClean="0">
                <a:solidFill>
                  <a:schemeClr val="tx1"/>
                </a:solidFill>
              </a:rPr>
              <a:t>1</a:t>
            </a:r>
            <a:r>
              <a:rPr lang="ru-RU" altLang="ru-RU" dirty="0" smtClean="0">
                <a:solidFill>
                  <a:schemeClr val="tx1"/>
                </a:solidFill>
              </a:rPr>
              <a:t>8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07201" y="116632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Реквизиты ф</a:t>
            </a:r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ормы СЗВ-ТД и правила их 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заполнения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16632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16632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18288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49" y="3717032"/>
            <a:ext cx="87153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04048" y="5085184"/>
            <a:ext cx="1368152" cy="9749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55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E064D5EE-7CF9-C648-86C8-FE4B7718706B}"/>
              </a:ext>
            </a:extLst>
          </p:cNvPr>
          <p:cNvSpPr>
            <a:spLocks/>
          </p:cNvSpPr>
          <p:nvPr/>
        </p:nvSpPr>
        <p:spPr bwMode="auto">
          <a:xfrm>
            <a:off x="0" y="6494726"/>
            <a:ext cx="9164091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560564" y="507290"/>
            <a:ext cx="7704856" cy="720179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Сведения о трудовой деятельности  зарегистрированного лица. </a:t>
            </a:r>
          </a:p>
          <a:p>
            <a:pPr algn="ctr"/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Блок «Основание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Объект 2"/>
          <p:cNvSpPr>
            <a:spLocks/>
          </p:cNvSpPr>
          <p:nvPr/>
        </p:nvSpPr>
        <p:spPr bwMode="auto">
          <a:xfrm>
            <a:off x="196515" y="2564904"/>
            <a:ext cx="8839981" cy="9366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ru-RU" altLang="ru-RU" sz="14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itchFamily="34" charset="0"/>
                <a:sym typeface="Symbol" pitchFamily="18" charset="2"/>
              </a:rPr>
              <a:t>-</a:t>
            </a:r>
            <a:r>
              <a:rPr lang="ru-RU" altLang="ru-RU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1400" b="1" dirty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«Наименование документа» (гр. </a:t>
            </a:r>
            <a:r>
              <a:rPr lang="ru-RU" altLang="ru-RU" sz="1400" b="1" dirty="0" smtClean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8) 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</a:rPr>
              <a:t>– наименование документа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</a:rPr>
              <a:t>(приказа (распоряжения), иного решения или документа страхователя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</a:rPr>
              <a:t>);  </a:t>
            </a:r>
          </a:p>
          <a:p>
            <a:pPr>
              <a:defRPr/>
            </a:pPr>
            <a:r>
              <a:rPr lang="ru-RU" altLang="ru-RU" sz="1400" b="1" dirty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  - «Дата» (гр. </a:t>
            </a:r>
            <a:r>
              <a:rPr lang="ru-RU" altLang="ru-RU" sz="1400" b="1" dirty="0" smtClean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9) </a:t>
            </a:r>
            <a:r>
              <a:rPr lang="ru-RU" altLang="ru-RU" sz="1400" b="1" dirty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-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</a:rPr>
              <a:t>указывается дата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</a:rPr>
              <a:t>в формате </a:t>
            </a: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ДД.ММ.ГГГГ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</a:rPr>
              <a:t>; </a:t>
            </a:r>
            <a:endParaRPr lang="ru-RU" sz="1400" dirty="0">
              <a:solidFill>
                <a:srgbClr val="1F497D">
                  <a:lumMod val="75000"/>
                </a:srgbClr>
              </a:solidFill>
            </a:endParaRPr>
          </a:p>
          <a:p>
            <a:pPr algn="just">
              <a:defRPr/>
            </a:pPr>
            <a:r>
              <a:rPr lang="ru-RU" altLang="ru-RU" sz="1400" b="1" dirty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 - «Номер документа» (гр. </a:t>
            </a:r>
            <a:r>
              <a:rPr lang="ru-RU" altLang="ru-RU" sz="1400" b="1" dirty="0" smtClean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10) </a:t>
            </a:r>
            <a:r>
              <a:rPr lang="ru-RU" altLang="ru-RU" sz="1400" b="1" dirty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-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</a:rPr>
              <a:t> указывается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</a:rPr>
              <a:t>номер приказа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</a:rPr>
              <a:t>(распоряжения) или иного документа.</a:t>
            </a:r>
            <a:endParaRPr lang="ru-RU" altLang="ru-RU" sz="1400" b="1" dirty="0">
              <a:solidFill>
                <a:srgbClr val="1F497D">
                  <a:lumMod val="75000"/>
                </a:srgbClr>
              </a:solidFill>
              <a:sym typeface="Symbol" pitchFamily="18" charset="2"/>
            </a:endParaRPr>
          </a:p>
        </p:txBody>
      </p:sp>
      <p:sp>
        <p:nvSpPr>
          <p:cNvPr id="10" name="Объект 2"/>
          <p:cNvSpPr>
            <a:spLocks/>
          </p:cNvSpPr>
          <p:nvPr/>
        </p:nvSpPr>
        <p:spPr bwMode="auto">
          <a:xfrm>
            <a:off x="3420616" y="1340768"/>
            <a:ext cx="5687888" cy="108014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ru-RU" altLang="ru-RU" sz="1600" b="1" dirty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В подразделе «Основание»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</a:rPr>
              <a:t>указываются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</a:rPr>
              <a:t>данные документа, подтверждающего оформление (прекращение) трудовых отношений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</a:rPr>
              <a:t>(приема, перевода, приостановления, увольнения и так далее)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497251"/>
            <a:ext cx="395287" cy="276999"/>
          </a:xfrm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dirty="0" smtClean="0">
                <a:solidFill>
                  <a:schemeClr val="bg1"/>
                </a:solidFill>
              </a:rPr>
              <a:t>1</a:t>
            </a:r>
            <a:r>
              <a:rPr lang="ru-RU" altLang="ru-RU" dirty="0" smtClean="0">
                <a:solidFill>
                  <a:schemeClr val="bg1"/>
                </a:solidFill>
              </a:rPr>
              <a:t>9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07201" y="116632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Реквизиты ф</a:t>
            </a:r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ормы СЗВ-ТД и правила их 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заполнения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16632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16632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5" y="1325166"/>
            <a:ext cx="3024406" cy="108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97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230030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/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0" y="260648"/>
            <a:ext cx="7717069" cy="34624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Нормативно-правовое регулирование ЭТК</a:t>
            </a:r>
            <a:endParaRPr lang="ru-RU" sz="1800" b="1" dirty="0">
              <a:solidFill>
                <a:schemeClr val="bg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230030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xmlns="" id="{E064D5EE-7CF9-C648-86C8-FE4B7718706B}"/>
              </a:ext>
            </a:extLst>
          </p:cNvPr>
          <p:cNvSpPr>
            <a:spLocks/>
          </p:cNvSpPr>
          <p:nvPr/>
        </p:nvSpPr>
        <p:spPr bwMode="auto">
          <a:xfrm>
            <a:off x="0" y="6494726"/>
            <a:ext cx="9164091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xmlns="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783762" y="6511312"/>
            <a:ext cx="24685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fld id="{DC01C986-78EF-484E-8321-43D81B88D720}" type="slidenum">
              <a:rPr lang="ru-RU" sz="100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pPr algn="r" defTabSz="1928744"/>
              <a:t>2</a:t>
            </a:fld>
            <a:r>
              <a:rPr lang="ru-RU" sz="1000" dirty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￼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907704" y="5013176"/>
            <a:ext cx="7102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Введено понятие представляемых в ПФР сведений о трудовой деятельности</a:t>
            </a:r>
            <a:endParaRPr lang="ru-RU" altLang="ru-RU" sz="1400" b="1" dirty="0">
              <a:solidFill>
                <a:schemeClr val="tx1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907704" y="5858108"/>
            <a:ext cx="7085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Индивидуальный лицевой счет лица дополнен разделом «Сведения о трудовой деятельности» </a:t>
            </a:r>
            <a:endParaRPr lang="ru-RU" altLang="ru-RU" sz="1400" b="1" dirty="0">
              <a:solidFill>
                <a:schemeClr val="tx1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230030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>
            <a:spLocks/>
          </p:cNvSpPr>
          <p:nvPr/>
        </p:nvSpPr>
        <p:spPr>
          <a:xfrm>
            <a:off x="1570571" y="817548"/>
            <a:ext cx="7336619" cy="3071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Трудовой Кодекс (в ред. Федерального закона от 16.12.2019 №439-ФЗ)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636627" y="4277813"/>
            <a:ext cx="6751797" cy="5235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Закон об индивидуальном (персонифицированном)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учете 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ред.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ФЗ от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16.12.2019 №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436-ФЗ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63" y="4941168"/>
            <a:ext cx="413441" cy="39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1903800" y="5337212"/>
            <a:ext cx="7003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Установлены сроки и порядок представления сведений о трудовой деятельности в ПФР</a:t>
            </a:r>
            <a:endParaRPr lang="ru-RU" altLang="ru-RU" sz="1400" b="1" dirty="0">
              <a:solidFill>
                <a:schemeClr val="tx1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  <a:sym typeface="Arial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63" y="5409220"/>
            <a:ext cx="413441" cy="39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1196752"/>
            <a:ext cx="642095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Введено понятие сведений 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о трудовой </a:t>
            </a:r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деятельности в электронном виде</a:t>
            </a:r>
            <a:endParaRPr lang="ru-RU" sz="1300" b="1" dirty="0">
              <a:solidFill>
                <a:schemeClr val="tx1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034" y="1196752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63" y="5913276"/>
            <a:ext cx="413441" cy="39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1907704" y="1484784"/>
            <a:ext cx="70636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Установлены способы получения работником сведений о трудовой деятельности </a:t>
            </a:r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 (на «бумаге» или 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в </a:t>
            </a:r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электронном виде)</a:t>
            </a:r>
            <a:endParaRPr lang="ru-RU" sz="1300" b="1" dirty="0">
              <a:solidFill>
                <a:schemeClr val="tx1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835696" y="3080573"/>
            <a:ext cx="744901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Установлена обязанность работодателя письменно уведомить каждого работника об изменении трудового законодательства и введении ЭТК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835696" y="3512621"/>
            <a:ext cx="730083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Установлено право работника сделать выбор между "бумажной" и "электронной" трудовой книжкой</a:t>
            </a: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602007" y="2420888"/>
            <a:ext cx="6930433" cy="3600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Закон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16.12.2019 №439-ФЗ об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изменении Трудового Кодекса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967011" y="1916832"/>
            <a:ext cx="678145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Установлен порядок исправления сведений при выявлении ошибок</a:t>
            </a:r>
            <a:endParaRPr lang="ru-RU" sz="1300" b="1" dirty="0">
              <a:solidFill>
                <a:schemeClr val="tx1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-932999" y="2100466"/>
            <a:ext cx="3228903" cy="5802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Трудовое </a:t>
            </a:r>
          </a:p>
          <a:p>
            <a:pPr algn="ctr"/>
            <a:r>
              <a:rPr lang="ru-RU" sz="1600" dirty="0" smtClean="0"/>
              <a:t>законодательство</a:t>
            </a:r>
            <a:endParaRPr lang="ru-RU" sz="1600" dirty="0"/>
          </a:p>
        </p:txBody>
      </p:sp>
      <p:sp>
        <p:nvSpPr>
          <p:cNvPr id="84" name="Прямоугольник 83"/>
          <p:cNvSpPr/>
          <p:nvPr/>
        </p:nvSpPr>
        <p:spPr>
          <a:xfrm rot="16200000">
            <a:off x="-416720" y="4977172"/>
            <a:ext cx="2170963" cy="6480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Пенсионное</a:t>
            </a:r>
          </a:p>
          <a:p>
            <a:pPr algn="ctr"/>
            <a:r>
              <a:rPr lang="ru-RU" sz="1600" dirty="0"/>
              <a:t> законодательство</a:t>
            </a:r>
          </a:p>
        </p:txBody>
      </p:sp>
      <p:sp>
        <p:nvSpPr>
          <p:cNvPr id="85" name="Нашивка 84"/>
          <p:cNvSpPr/>
          <p:nvPr/>
        </p:nvSpPr>
        <p:spPr>
          <a:xfrm>
            <a:off x="971600" y="764704"/>
            <a:ext cx="504056" cy="57606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6" name="Нашивка 85"/>
          <p:cNvSpPr/>
          <p:nvPr/>
        </p:nvSpPr>
        <p:spPr>
          <a:xfrm>
            <a:off x="971600" y="2348880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Нашивка 88"/>
          <p:cNvSpPr/>
          <p:nvPr/>
        </p:nvSpPr>
        <p:spPr>
          <a:xfrm>
            <a:off x="1043609" y="4225308"/>
            <a:ext cx="504055" cy="57606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464" y="2852936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94" y="3212976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94" y="3573016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1835696" y="2848580"/>
            <a:ext cx="744901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Определен перечень кадровых и организационный мероприятий на 2020 год</a:t>
            </a:r>
            <a:endParaRPr lang="ru-RU" sz="1300" b="1" dirty="0">
              <a:solidFill>
                <a:schemeClr val="tx1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2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E064D5EE-7CF9-C648-86C8-FE4B7718706B}"/>
              </a:ext>
            </a:extLst>
          </p:cNvPr>
          <p:cNvSpPr>
            <a:spLocks/>
          </p:cNvSpPr>
          <p:nvPr/>
        </p:nvSpPr>
        <p:spPr bwMode="auto">
          <a:xfrm>
            <a:off x="0" y="6494726"/>
            <a:ext cx="9164091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4" name="Объект 2"/>
          <p:cNvSpPr>
            <a:spLocks/>
          </p:cNvSpPr>
          <p:nvPr/>
        </p:nvSpPr>
        <p:spPr bwMode="auto">
          <a:xfrm>
            <a:off x="179512" y="476672"/>
            <a:ext cx="8784976" cy="24479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0" lvl="1" indent="457200" algn="just">
              <a:defRPr/>
            </a:pPr>
            <a:r>
              <a:rPr lang="ru-RU" altLang="ru-RU" sz="1300" dirty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В случае </a:t>
            </a:r>
            <a:r>
              <a:rPr lang="ru-RU" altLang="ru-RU" sz="1300" b="1" dirty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изменения наименования страхователя </a:t>
            </a:r>
            <a:r>
              <a:rPr lang="ru-RU" altLang="ru-RU" sz="1300" dirty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за время работы зарегистрированного лица, то информация об этом  отражается в </a:t>
            </a: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форме </a:t>
            </a:r>
            <a:r>
              <a:rPr lang="ru-RU" altLang="ru-RU" sz="1300" dirty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СЗВ-ТД отдельной строкой:</a:t>
            </a:r>
          </a:p>
          <a:p>
            <a:pPr marL="0" lvl="1" indent="266700" algn="just">
              <a:defRPr/>
            </a:pPr>
            <a:r>
              <a:rPr lang="ru-RU" altLang="ru-RU" sz="1300" dirty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- в графе </a:t>
            </a:r>
            <a:r>
              <a:rPr lang="ru-RU" altLang="ru-RU" sz="1300" b="1" dirty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«Сведения о приеме, переводе, увольнении»  </a:t>
            </a:r>
            <a:r>
              <a:rPr lang="ru-RU" altLang="ru-RU" sz="1300" dirty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раздела «Сведения о трудовой деятельности зарегистрированного лица»  - указывается </a:t>
            </a:r>
            <a:r>
              <a:rPr lang="ru-RU" altLang="ru-RU" sz="1300" b="1" dirty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«Переименование»</a:t>
            </a:r>
            <a:r>
              <a:rPr lang="ru-RU" altLang="ru-RU" sz="1300" dirty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;</a:t>
            </a:r>
          </a:p>
          <a:p>
            <a:pPr algn="just">
              <a:defRPr/>
            </a:pPr>
            <a:r>
              <a:rPr lang="ru-RU" altLang="ru-RU" sz="1300" dirty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      - в графе </a:t>
            </a:r>
            <a:r>
              <a:rPr lang="ru-RU" altLang="ru-RU" sz="1300" b="1" dirty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«Дата (число, месяц, год) приема, перевода, увольнения» </a:t>
            </a:r>
            <a:r>
              <a:rPr lang="ru-RU" altLang="ru-RU" sz="1300" dirty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указывается дата, с которой произошло изменение наименования страхователя, в формате «ДД.ММ.ГГГГ»;</a:t>
            </a:r>
          </a:p>
          <a:p>
            <a:pPr algn="just">
              <a:defRPr/>
            </a:pPr>
            <a:r>
              <a:rPr lang="ru-RU" altLang="ru-RU" sz="1300" dirty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     - в графе </a:t>
            </a:r>
            <a:r>
              <a:rPr lang="ru-RU" altLang="ru-RU" sz="1300" b="1" dirty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«Трудовая функция (должность, профессия, специальность, квалификация, конкретный вид поручаемой работы), структурное подразделение»</a:t>
            </a:r>
            <a:r>
              <a:rPr lang="ru-RU" altLang="ru-RU" sz="1300" dirty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подраздела «Наименование» - указывается «старое наименование» с конкретного числа переименовано в «новое наименование страхователя»;    </a:t>
            </a:r>
          </a:p>
          <a:p>
            <a:pPr algn="just">
              <a:defRPr/>
            </a:pPr>
            <a:r>
              <a:rPr lang="ru-RU" altLang="ru-RU" sz="1300" dirty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      - в графах </a:t>
            </a:r>
            <a:r>
              <a:rPr lang="ru-RU" altLang="ru-RU" sz="1300" b="1" dirty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«Наименование документа», «Дата», «Номер документа» </a:t>
            </a:r>
            <a:r>
              <a:rPr lang="ru-RU" altLang="ru-RU" sz="1300" dirty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подраздела «Основание»  указываются реквизиты приказов (распоряжений), иных решений или документов, подтверждающих изменение наименования страхователя.  </a:t>
            </a:r>
            <a:r>
              <a:rPr lang="ru-RU" sz="1300" dirty="0">
                <a:solidFill>
                  <a:srgbClr val="1F497D">
                    <a:lumMod val="75000"/>
                  </a:srgbClr>
                </a:solidFill>
              </a:rPr>
              <a:t>     </a:t>
            </a:r>
          </a:p>
        </p:txBody>
      </p:sp>
      <p:sp>
        <p:nvSpPr>
          <p:cNvPr id="25606" name="Прямоугольник 8"/>
          <p:cNvSpPr>
            <a:spLocks noChangeArrowheads="1"/>
          </p:cNvSpPr>
          <p:nvPr/>
        </p:nvSpPr>
        <p:spPr bwMode="auto">
          <a:xfrm>
            <a:off x="302246" y="2924597"/>
            <a:ext cx="10588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300" b="1" dirty="0">
                <a:solidFill>
                  <a:srgbClr val="A50021"/>
                </a:solidFill>
                <a:latin typeface="Franklin Gothic Book" pitchFamily="34" charset="0"/>
                <a:sym typeface="Symbol" pitchFamily="18" charset="2"/>
              </a:rPr>
              <a:t>например: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497251"/>
            <a:ext cx="395287" cy="276999"/>
          </a:xfrm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 smtClean="0">
                <a:solidFill>
                  <a:schemeClr val="bg1"/>
                </a:solidFill>
              </a:rPr>
              <a:t>20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44624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96721" y="44624"/>
            <a:ext cx="7603671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Переименование организации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72010" y="44624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3" name="Объект 2"/>
          <p:cNvSpPr>
            <a:spLocks/>
          </p:cNvSpPr>
          <p:nvPr/>
        </p:nvSpPr>
        <p:spPr bwMode="auto">
          <a:xfrm>
            <a:off x="831677" y="5301208"/>
            <a:ext cx="7412731" cy="93610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0" lvl="1" indent="457200" algn="just">
              <a:defRPr/>
            </a:pPr>
            <a:r>
              <a:rPr lang="ru-RU" altLang="ru-RU" sz="1300" b="1" dirty="0" smtClean="0">
                <a:solidFill>
                  <a:srgbClr val="C00000"/>
                </a:solidFill>
                <a:sym typeface="Symbol" pitchFamily="18" charset="2"/>
              </a:rPr>
              <a:t>В случае если «Переименование» является последней записью</a:t>
            </a: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, имеющейся в трудовой книжке, то для первичного наполнения сведениями о трудовой деятельности ЗЛ в ф. СЗВ-ТД дополнительно </a:t>
            </a:r>
            <a:r>
              <a:rPr lang="ru-RU" altLang="ru-RU" sz="1300" b="1" dirty="0" smtClean="0">
                <a:solidFill>
                  <a:srgbClr val="C00000"/>
                </a:solidFill>
                <a:sym typeface="Symbol" pitchFamily="18" charset="2"/>
              </a:rPr>
              <a:t>указывается предыдущая запись, в которой имеется информация о трудовой функции</a:t>
            </a:r>
            <a:endParaRPr lang="ru-RU" sz="1300" b="1" dirty="0">
              <a:solidFill>
                <a:srgbClr val="C0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6" y="3216697"/>
            <a:ext cx="9076095" cy="18439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9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8" y="2656850"/>
            <a:ext cx="9141324" cy="262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E064D5EE-7CF9-C648-86C8-FE4B7718706B}"/>
              </a:ext>
            </a:extLst>
          </p:cNvPr>
          <p:cNvSpPr>
            <a:spLocks/>
          </p:cNvSpPr>
          <p:nvPr/>
        </p:nvSpPr>
        <p:spPr bwMode="auto">
          <a:xfrm>
            <a:off x="0" y="6494726"/>
            <a:ext cx="9164091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4" name="Объект 2"/>
          <p:cNvSpPr>
            <a:spLocks/>
          </p:cNvSpPr>
          <p:nvPr/>
        </p:nvSpPr>
        <p:spPr bwMode="auto">
          <a:xfrm>
            <a:off x="140718" y="747403"/>
            <a:ext cx="8784976" cy="50405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0" lvl="1" indent="457200" algn="just">
              <a:defRPr/>
            </a:pP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В графе 4 </a:t>
            </a:r>
            <a:r>
              <a:rPr lang="ru-RU" altLang="ru-RU" sz="1300" b="1" dirty="0" smtClean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«Трудовая функция… » </a:t>
            </a: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по лицу, работающему по совместительству, проставляется соответствующая отметка</a:t>
            </a:r>
            <a:r>
              <a:rPr lang="ru-RU" altLang="ru-RU" sz="1300" dirty="0" smtClean="0">
                <a:solidFill>
                  <a:srgbClr val="C00000"/>
                </a:solidFill>
                <a:sym typeface="Symbol" pitchFamily="18" charset="2"/>
              </a:rPr>
              <a:t>.  </a:t>
            </a:r>
            <a:r>
              <a:rPr lang="ru-RU" sz="1300" dirty="0" smtClean="0">
                <a:solidFill>
                  <a:srgbClr val="C00000"/>
                </a:solidFill>
              </a:rPr>
              <a:t>     </a:t>
            </a:r>
            <a:endParaRPr lang="ru-RU" sz="1300" dirty="0">
              <a:solidFill>
                <a:srgbClr val="C00000"/>
              </a:solidFill>
            </a:endParaRPr>
          </a:p>
        </p:txBody>
      </p:sp>
      <p:sp>
        <p:nvSpPr>
          <p:cNvPr id="25606" name="Прямоугольник 8"/>
          <p:cNvSpPr>
            <a:spLocks noChangeArrowheads="1"/>
          </p:cNvSpPr>
          <p:nvPr/>
        </p:nvSpPr>
        <p:spPr bwMode="auto">
          <a:xfrm>
            <a:off x="323528" y="2208932"/>
            <a:ext cx="10588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300" b="1" dirty="0">
                <a:solidFill>
                  <a:srgbClr val="A50021"/>
                </a:solidFill>
                <a:latin typeface="Franklin Gothic Book" pitchFamily="34" charset="0"/>
                <a:sym typeface="Symbol" pitchFamily="18" charset="2"/>
              </a:rPr>
              <a:t>например: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497251"/>
            <a:ext cx="395287" cy="276999"/>
          </a:xfrm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 smtClean="0">
                <a:solidFill>
                  <a:schemeClr val="bg1"/>
                </a:solidFill>
              </a:rPr>
              <a:t>21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316416" y="44624"/>
            <a:ext cx="792088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96721" y="44624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Отражение сведений о трудовой деятельности по совместителю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72010" y="44624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71800" y="4293096"/>
            <a:ext cx="648072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771800" y="4797152"/>
            <a:ext cx="648072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бъект 2"/>
          <p:cNvSpPr>
            <a:spLocks/>
          </p:cNvSpPr>
          <p:nvPr/>
        </p:nvSpPr>
        <p:spPr bwMode="auto">
          <a:xfrm>
            <a:off x="144116" y="1462708"/>
            <a:ext cx="8784976" cy="72008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0" lvl="1" indent="457200" algn="just">
              <a:defRPr/>
            </a:pPr>
            <a:r>
              <a:rPr lang="ru-RU" altLang="ru-RU" sz="1300" dirty="0" smtClean="0">
                <a:solidFill>
                  <a:srgbClr val="1F497D">
                    <a:lumMod val="75000"/>
                  </a:srgbClr>
                </a:solidFill>
                <a:sym typeface="Symbol" pitchFamily="18" charset="2"/>
              </a:rPr>
              <a:t>При представлении сведений в отношении внутренних совместителей (работающих в одной организации и по основной должности и по совместительству) необходимо указывать записи, как по основному месту работы, так и по совместительству. </a:t>
            </a:r>
            <a:endParaRPr lang="ru-RU" sz="1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E064D5EE-7CF9-C648-86C8-FE4B7718706B}"/>
              </a:ext>
            </a:extLst>
          </p:cNvPr>
          <p:cNvSpPr>
            <a:spLocks/>
          </p:cNvSpPr>
          <p:nvPr/>
        </p:nvSpPr>
        <p:spPr bwMode="auto">
          <a:xfrm>
            <a:off x="0" y="6494726"/>
            <a:ext cx="9164091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4" name="Объект 2"/>
          <p:cNvSpPr>
            <a:spLocks/>
          </p:cNvSpPr>
          <p:nvPr/>
        </p:nvSpPr>
        <p:spPr bwMode="auto">
          <a:xfrm>
            <a:off x="323528" y="764704"/>
            <a:ext cx="8569325" cy="93610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Е</a:t>
            </a:r>
            <a:r>
              <a:rPr lang="ru-RU" sz="1400" dirty="0">
                <a:solidFill>
                  <a:srgbClr val="17375E"/>
                </a:solidFill>
                <a:ea typeface="Calibri" pitchFamily="34" charset="0"/>
              </a:rPr>
              <a:t>сли необходимо </a:t>
            </a:r>
            <a:r>
              <a:rPr lang="ru-RU" sz="1400" b="1" dirty="0" smtClean="0">
                <a:solidFill>
                  <a:srgbClr val="17375E"/>
                </a:solidFill>
                <a:ea typeface="Calibri" pitchFamily="34" charset="0"/>
              </a:rPr>
              <a:t>отменить кадровое мероприятие </a:t>
            </a:r>
            <a:r>
              <a:rPr lang="ru-RU" sz="1400" dirty="0">
                <a:solidFill>
                  <a:srgbClr val="17375E"/>
                </a:solidFill>
                <a:ea typeface="Calibri" pitchFamily="34" charset="0"/>
              </a:rPr>
              <a:t>в ранее представленных </a:t>
            </a:r>
            <a:r>
              <a:rPr lang="ru-RU" sz="1400" dirty="0" smtClean="0">
                <a:solidFill>
                  <a:srgbClr val="17375E"/>
                </a:solidFill>
                <a:ea typeface="Calibri" pitchFamily="34" charset="0"/>
              </a:rPr>
              <a:t>сведениях, </a:t>
            </a:r>
            <a:r>
              <a:rPr lang="ru-RU" sz="1400" dirty="0">
                <a:solidFill>
                  <a:srgbClr val="17375E"/>
                </a:solidFill>
                <a:ea typeface="Calibri" pitchFamily="34" charset="0"/>
              </a:rPr>
              <a:t>представляется </a:t>
            </a:r>
            <a:r>
              <a:rPr lang="ru-RU" sz="1400" b="1" dirty="0" smtClean="0">
                <a:solidFill>
                  <a:srgbClr val="17375E"/>
                </a:solidFill>
                <a:ea typeface="Calibri" pitchFamily="34" charset="0"/>
              </a:rPr>
              <a:t>форма СЗВ-ТД</a:t>
            </a:r>
            <a:r>
              <a:rPr lang="ru-RU" sz="1400" dirty="0">
                <a:solidFill>
                  <a:srgbClr val="17375E"/>
                </a:solidFill>
                <a:ea typeface="Calibri" pitchFamily="34" charset="0"/>
              </a:rPr>
              <a:t>, заполненная </a:t>
            </a:r>
            <a:r>
              <a:rPr lang="ru-RU" sz="1400" b="1" dirty="0">
                <a:solidFill>
                  <a:srgbClr val="17375E"/>
                </a:solidFill>
                <a:ea typeface="Calibri" pitchFamily="34" charset="0"/>
              </a:rPr>
              <a:t>в полном соответствии с первоначальными сведениями</a:t>
            </a:r>
            <a:r>
              <a:rPr lang="ru-RU" sz="1400" dirty="0">
                <a:solidFill>
                  <a:srgbClr val="17375E"/>
                </a:solidFill>
                <a:ea typeface="Calibri" pitchFamily="34" charset="0"/>
              </a:rPr>
              <a:t>, которые требуется отменить, при этом </a:t>
            </a:r>
            <a:r>
              <a:rPr lang="ru-RU" sz="1400" dirty="0" smtClean="0">
                <a:solidFill>
                  <a:srgbClr val="17375E"/>
                </a:solidFill>
                <a:ea typeface="Calibri" pitchFamily="34" charset="0"/>
              </a:rPr>
              <a:t>в </a:t>
            </a:r>
            <a:r>
              <a:rPr lang="ru-RU" sz="1400" dirty="0">
                <a:solidFill>
                  <a:srgbClr val="17375E"/>
                </a:solidFill>
                <a:ea typeface="Calibri" pitchFamily="34" charset="0"/>
              </a:rPr>
              <a:t>графе </a:t>
            </a:r>
            <a:r>
              <a:rPr lang="ru-RU" altLang="ru-RU" sz="1400" b="1" dirty="0">
                <a:solidFill>
                  <a:srgbClr val="A50021"/>
                </a:solidFill>
                <a:latin typeface="Franklin Gothic Book" pitchFamily="34" charset="0"/>
                <a:ea typeface="Calibri" pitchFamily="34" charset="0"/>
                <a:sym typeface="Symbol" pitchFamily="18" charset="2"/>
              </a:rPr>
              <a:t>«Признак отмены записи сведений о приеме, переводе, увольнении» проставляется знак «X», </a:t>
            </a:r>
            <a:r>
              <a:rPr lang="ru-RU" altLang="ru-RU" sz="1400" dirty="0">
                <a:solidFill>
                  <a:srgbClr val="17375E"/>
                </a:solidFill>
                <a:ea typeface="Calibri" pitchFamily="34" charset="0"/>
                <a:sym typeface="Symbol" pitchFamily="18" charset="2"/>
              </a:rPr>
              <a:t>например:</a:t>
            </a:r>
            <a:endParaRPr lang="ru-RU" sz="1400" dirty="0">
              <a:solidFill>
                <a:srgbClr val="17375E"/>
              </a:solidFill>
              <a:ea typeface="Calibri" pitchFamily="34" charset="0"/>
            </a:endParaRPr>
          </a:p>
          <a:p>
            <a:pPr algn="just" eaLnBrk="0" hangingPunct="0"/>
            <a:r>
              <a:rPr lang="ru-RU" sz="1400" dirty="0">
                <a:solidFill>
                  <a:srgbClr val="17375E"/>
                </a:solidFill>
                <a:ea typeface="Calibri" pitchFamily="34" charset="0"/>
              </a:rPr>
              <a:t>     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1" y="230030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Отмена 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записей </a:t>
            </a:r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трудовой 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230030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5" name="Rectangle 2">
            <a:extLst>
              <a:ext uri="{FF2B5EF4-FFF2-40B4-BE49-F238E27FC236}">
                <a16:creationId xmlns="" xmlns:a16="http://schemas.microsoft.com/office/drawing/2014/main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230030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3573016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1400" dirty="0" smtClean="0"/>
              <a:t>При заполнении формы СЗВ-ТД с признаком отмены кадрового мероприятия в электронном виде наряду с </a:t>
            </a:r>
            <a:r>
              <a:rPr lang="ru-RU" sz="1400" b="1" dirty="0" smtClean="0"/>
              <a:t>датой</a:t>
            </a:r>
            <a:r>
              <a:rPr lang="ru-RU" sz="1400" dirty="0" smtClean="0"/>
              <a:t> и </a:t>
            </a:r>
            <a:r>
              <a:rPr lang="ru-RU" sz="1400" b="1" dirty="0" smtClean="0"/>
              <a:t>видом</a:t>
            </a:r>
            <a:r>
              <a:rPr lang="ru-RU" sz="1400" dirty="0" smtClean="0"/>
              <a:t> мероприятия следует указывать </a:t>
            </a:r>
            <a:r>
              <a:rPr lang="en-US" sz="1400" b="1" dirty="0" smtClean="0"/>
              <a:t>UUID</a:t>
            </a:r>
            <a:r>
              <a:rPr lang="ru-RU" sz="1400" dirty="0" smtClean="0"/>
              <a:t> отменяемой записи, а также обязательно отразить </a:t>
            </a:r>
            <a:r>
              <a:rPr lang="ru-RU" sz="1400" b="1" dirty="0" smtClean="0"/>
              <a:t>отметку о совместительстве (при наличии)</a:t>
            </a:r>
            <a:r>
              <a:rPr lang="ru-RU" sz="1400" dirty="0" smtClean="0"/>
              <a:t>. </a:t>
            </a:r>
          </a:p>
          <a:p>
            <a:pPr indent="266700" algn="just"/>
            <a:r>
              <a:rPr lang="ru-RU" sz="1400" dirty="0" smtClean="0"/>
              <a:t>Необходимо обращать внимание на регистр отражения </a:t>
            </a:r>
            <a:r>
              <a:rPr lang="en-US" sz="1400" dirty="0" smtClean="0"/>
              <a:t>UUID</a:t>
            </a:r>
            <a:r>
              <a:rPr lang="ru-RU" sz="1400" dirty="0" smtClean="0"/>
              <a:t>  (заглавными или прописными буквами), поскольку при отмене он должен быть указан в полном соответствии с первоначально представленным, включая регистр букв.</a:t>
            </a:r>
            <a:endParaRPr lang="ru-RU" dirty="0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2210" y="4941193"/>
            <a:ext cx="5040560" cy="14809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92710" y="5079429"/>
            <a:ext cx="4250060" cy="198090"/>
          </a:xfrm>
          <a:prstGeom prst="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6974904" y="648084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schemeClr val="bg1"/>
                </a:solidFill>
              </a:rPr>
              <a:pPr/>
              <a:t>22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" y="1873072"/>
            <a:ext cx="9127290" cy="158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48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E064D5EE-7CF9-C648-86C8-FE4B7718706B}"/>
              </a:ext>
            </a:extLst>
          </p:cNvPr>
          <p:cNvSpPr>
            <a:spLocks/>
          </p:cNvSpPr>
          <p:nvPr/>
        </p:nvSpPr>
        <p:spPr bwMode="auto">
          <a:xfrm>
            <a:off x="0" y="6494726"/>
            <a:ext cx="9164091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4" name="Объект 2"/>
          <p:cNvSpPr>
            <a:spLocks/>
          </p:cNvSpPr>
          <p:nvPr/>
        </p:nvSpPr>
        <p:spPr bwMode="auto">
          <a:xfrm>
            <a:off x="323528" y="908720"/>
            <a:ext cx="8569325" cy="14465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Е</a:t>
            </a:r>
            <a:r>
              <a:rPr lang="ru-RU" sz="1400" dirty="0">
                <a:solidFill>
                  <a:srgbClr val="17375E"/>
                </a:solidFill>
                <a:ea typeface="Calibri" pitchFamily="34" charset="0"/>
              </a:rPr>
              <a:t>сли необходимо </a:t>
            </a:r>
            <a:r>
              <a:rPr lang="ru-RU" sz="1400" b="1" dirty="0">
                <a:solidFill>
                  <a:srgbClr val="17375E"/>
                </a:solidFill>
                <a:ea typeface="Calibri" pitchFamily="34" charset="0"/>
              </a:rPr>
              <a:t>скорректировать</a:t>
            </a:r>
            <a:r>
              <a:rPr lang="ru-RU" sz="1400" dirty="0">
                <a:solidFill>
                  <a:srgbClr val="17375E"/>
                </a:solidFill>
                <a:ea typeface="Calibri" pitchFamily="34" charset="0"/>
              </a:rPr>
              <a:t> ранее представленные </a:t>
            </a:r>
            <a:r>
              <a:rPr lang="ru-RU" sz="1400" dirty="0" smtClean="0">
                <a:solidFill>
                  <a:srgbClr val="17375E"/>
                </a:solidFill>
                <a:ea typeface="Calibri" pitchFamily="34" charset="0"/>
              </a:rPr>
              <a:t>сведения, </a:t>
            </a:r>
            <a:r>
              <a:rPr lang="ru-RU" sz="1400" b="1" dirty="0" smtClean="0">
                <a:solidFill>
                  <a:srgbClr val="17375E"/>
                </a:solidFill>
                <a:ea typeface="Calibri" pitchFamily="34" charset="0"/>
              </a:rPr>
              <a:t>следует отменить </a:t>
            </a:r>
            <a:r>
              <a:rPr lang="ru-RU" sz="1400" b="1" dirty="0">
                <a:solidFill>
                  <a:srgbClr val="17375E"/>
                </a:solidFill>
                <a:ea typeface="Calibri" pitchFamily="34" charset="0"/>
              </a:rPr>
              <a:t>ранее представленные </a:t>
            </a:r>
            <a:r>
              <a:rPr lang="ru-RU" sz="1400" b="1" dirty="0" smtClean="0">
                <a:solidFill>
                  <a:srgbClr val="17375E"/>
                </a:solidFill>
                <a:ea typeface="Calibri" pitchFamily="34" charset="0"/>
              </a:rPr>
              <a:t>сведения</a:t>
            </a:r>
            <a:r>
              <a:rPr lang="ru-RU" sz="1400" dirty="0" smtClean="0">
                <a:solidFill>
                  <a:srgbClr val="17375E"/>
                </a:solidFill>
                <a:ea typeface="Calibri" pitchFamily="34" charset="0"/>
              </a:rPr>
              <a:t> </a:t>
            </a:r>
            <a:r>
              <a:rPr lang="ru-RU" sz="1400" b="1" dirty="0">
                <a:solidFill>
                  <a:srgbClr val="17375E"/>
                </a:solidFill>
                <a:ea typeface="Calibri" pitchFamily="34" charset="0"/>
              </a:rPr>
              <a:t>и одновременно </a:t>
            </a:r>
            <a:r>
              <a:rPr lang="ru-RU" sz="1400" b="1" dirty="0" smtClean="0">
                <a:solidFill>
                  <a:srgbClr val="17375E"/>
                </a:solidFill>
                <a:ea typeface="Calibri" pitchFamily="34" charset="0"/>
              </a:rPr>
              <a:t>в следующей строке ф. СЗВ-ТД заполнить </a:t>
            </a:r>
            <a:r>
              <a:rPr lang="ru-RU" sz="1400" b="1" dirty="0">
                <a:solidFill>
                  <a:srgbClr val="17375E"/>
                </a:solidFill>
                <a:ea typeface="Calibri" pitchFamily="34" charset="0"/>
              </a:rPr>
              <a:t>исправленные </a:t>
            </a:r>
            <a:r>
              <a:rPr lang="ru-RU" sz="1400" b="1" dirty="0" smtClean="0">
                <a:solidFill>
                  <a:srgbClr val="17375E"/>
                </a:solidFill>
                <a:ea typeface="Calibri" pitchFamily="34" charset="0"/>
              </a:rPr>
              <a:t>сведения.</a:t>
            </a:r>
          </a:p>
          <a:p>
            <a:pPr algn="just"/>
            <a:r>
              <a:rPr lang="ru-RU" sz="1400" b="1" dirty="0" smtClean="0">
                <a:solidFill>
                  <a:srgbClr val="17375E"/>
                </a:solidFill>
                <a:ea typeface="Calibri" pitchFamily="34" charset="0"/>
              </a:rPr>
              <a:t> </a:t>
            </a:r>
            <a:r>
              <a:rPr lang="ru-RU" sz="1400" dirty="0" smtClean="0">
                <a:solidFill>
                  <a:srgbClr val="17375E"/>
                </a:solidFill>
                <a:ea typeface="Calibri" pitchFamily="34" charset="0"/>
              </a:rPr>
              <a:t>Например: неверно указана дата кадрового мероприятия «Перевод» (указана дата 28.06.2000, должна быть указана 28.06.20</a:t>
            </a:r>
            <a:r>
              <a:rPr lang="ru-RU" sz="1400" b="1" dirty="0" smtClean="0">
                <a:solidFill>
                  <a:srgbClr val="17375E"/>
                </a:solidFill>
                <a:ea typeface="Calibri" pitchFamily="34" charset="0"/>
              </a:rPr>
              <a:t>2</a:t>
            </a:r>
            <a:r>
              <a:rPr lang="ru-RU" sz="1400" dirty="0" smtClean="0">
                <a:solidFill>
                  <a:srgbClr val="17375E"/>
                </a:solidFill>
                <a:ea typeface="Calibri" pitchFamily="34" charset="0"/>
              </a:rPr>
              <a:t>0), для исправления в форме СЗВ-ТД указывается кадровое мероприятие с неверной датой и признаком отмены, второй строкой – это же кадровое мероприятие с «правильной» датой.</a:t>
            </a:r>
            <a:endParaRPr lang="ru-RU" sz="1400" dirty="0">
              <a:solidFill>
                <a:srgbClr val="17375E"/>
              </a:solidFill>
              <a:ea typeface="Calibri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1" y="230030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Корректировка </a:t>
            </a:r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записей о трудовой 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230030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230030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5" name="Номер слайда 2"/>
          <p:cNvSpPr txBox="1">
            <a:spLocks/>
          </p:cNvSpPr>
          <p:nvPr/>
        </p:nvSpPr>
        <p:spPr>
          <a:xfrm>
            <a:off x="6974904" y="648084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schemeClr val="bg1"/>
                </a:solidFill>
              </a:rPr>
              <a:pPr/>
              <a:t>23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0" y="2620119"/>
            <a:ext cx="9058300" cy="186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685052" y="3809603"/>
            <a:ext cx="423452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4711" y="4136488"/>
            <a:ext cx="504056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09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>
            <a:extLst>
              <a:ext uri="{FF2B5EF4-FFF2-40B4-BE49-F238E27FC236}">
                <a16:creationId xmlns:a16="http://schemas.microsoft.com/office/drawing/2014/main" xmlns="" id="{E064D5EE-7CF9-C648-86C8-FE4B7718706B}"/>
              </a:ext>
            </a:extLst>
          </p:cNvPr>
          <p:cNvSpPr>
            <a:spLocks/>
          </p:cNvSpPr>
          <p:nvPr/>
        </p:nvSpPr>
        <p:spPr bwMode="auto">
          <a:xfrm>
            <a:off x="0" y="6494726"/>
            <a:ext cx="9164091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33797" name="Объект 2"/>
          <p:cNvSpPr txBox="1">
            <a:spLocks/>
          </p:cNvSpPr>
          <p:nvPr/>
        </p:nvSpPr>
        <p:spPr bwMode="auto">
          <a:xfrm>
            <a:off x="2660859" y="5118283"/>
            <a:ext cx="61596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just" eaLnBrk="1" hangingPunct="1">
              <a:spcBef>
                <a:spcPct val="20000"/>
              </a:spcBef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личном кабинете </a:t>
            </a: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сайте ПФР </a:t>
            </a:r>
            <a:r>
              <a:rPr lang="ru-RU" alt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или с</a:t>
            </a: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использованием ЕПГУ </a:t>
            </a:r>
            <a:r>
              <a:rPr lang="ru-RU" alt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форме электронного документа, подписанного усиленной квалифицированной электронной подписью.</a:t>
            </a:r>
          </a:p>
        </p:txBody>
      </p:sp>
      <p:sp>
        <p:nvSpPr>
          <p:cNvPr id="14" name="Rectangle 2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 flipH="1">
            <a:off x="8172400" y="115888"/>
            <a:ext cx="936104" cy="432792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5" name="Rectangle 2"/>
          <p:cNvSpPr>
            <a:spLocks/>
          </p:cNvSpPr>
          <p:nvPr/>
        </p:nvSpPr>
        <p:spPr bwMode="auto">
          <a:xfrm flipH="1">
            <a:off x="459011" y="115888"/>
            <a:ext cx="7632700" cy="43279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 type="triangle" w="med" len="med"/>
              </a14:hiddenLine>
            </a:ext>
          </a:extLst>
        </p:spPr>
        <p:txBody>
          <a:bodyPr lIns="34289" tIns="34289" rIns="34289" bIns="34289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Получение сведений о трудовой деятельности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13395" y="112118"/>
            <a:ext cx="342104" cy="43204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79375" y="1754813"/>
            <a:ext cx="63410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1">
              <a:spcBef>
                <a:spcPct val="20000"/>
              </a:spcBef>
            </a:pPr>
            <a:r>
              <a:rPr lang="ru-RU" altLang="ru-RU" sz="1400" dirty="0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ru-RU" sz="1400" dirty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период работы у данного </a:t>
            </a:r>
            <a:r>
              <a:rPr lang="ru-RU" altLang="ru-RU" sz="1400" dirty="0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работодателя -  </a:t>
            </a:r>
            <a:r>
              <a:rPr lang="ru-RU" altLang="ru-RU" sz="1400" dirty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на бумажном носителе, заверенные надлежащим образом, или в форме электронного документа подписанного, усиленной квалифицированной электронной подписью (при ее наличии у работодателя</a:t>
            </a:r>
            <a:r>
              <a:rPr lang="ru-RU" altLang="ru-RU" sz="1400" dirty="0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400" dirty="0">
              <a:solidFill>
                <a:srgbClr val="44546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0858" y="3806002"/>
            <a:ext cx="3333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1">
              <a:spcBef>
                <a:spcPct val="20000"/>
              </a:spcBef>
            </a:pPr>
            <a:r>
              <a:rPr lang="ru-RU" altLang="ru-RU" sz="1800" dirty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800" b="1" dirty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МФЦ</a:t>
            </a:r>
            <a:r>
              <a:rPr lang="ru-RU" altLang="ru-RU" sz="1800" dirty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 на бумажном носителе;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3776359"/>
            <a:ext cx="528335" cy="50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60858" y="4282463"/>
            <a:ext cx="6303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1">
              <a:spcBef>
                <a:spcPct val="20000"/>
              </a:spcBef>
            </a:pPr>
            <a:r>
              <a:rPr lang="ru-RU" altLang="ru-RU" sz="2000" dirty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в территориальном </a:t>
            </a:r>
            <a:r>
              <a:rPr lang="ru-RU" altLang="ru-RU" sz="2000" b="1" dirty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органе</a:t>
            </a:r>
            <a:r>
              <a:rPr lang="ru-RU" altLang="ru-RU" sz="2000" dirty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ПФР</a:t>
            </a:r>
            <a:r>
              <a:rPr lang="ru-RU" altLang="ru-RU" sz="2000" dirty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 на бумажном носителе;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91358"/>
            <a:ext cx="528334" cy="50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112"/>
          <p:cNvSpPr>
            <a:spLocks/>
          </p:cNvSpPr>
          <p:nvPr/>
        </p:nvSpPr>
        <p:spPr bwMode="auto">
          <a:xfrm>
            <a:off x="116015" y="1607602"/>
            <a:ext cx="154230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Arial Narrow" pitchFamily="34" charset="0"/>
              </a:rPr>
              <a:t>Работодатель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  <a:sym typeface="Arial Narrow" pitchFamily="34" charset="0"/>
            </a:endParaRPr>
          </a:p>
        </p:txBody>
      </p:sp>
      <p:grpSp>
        <p:nvGrpSpPr>
          <p:cNvPr id="23" name="Group 113"/>
          <p:cNvGrpSpPr>
            <a:grpSpLocks/>
          </p:cNvGrpSpPr>
          <p:nvPr/>
        </p:nvGrpSpPr>
        <p:grpSpPr bwMode="auto">
          <a:xfrm>
            <a:off x="566560" y="955153"/>
            <a:ext cx="621064" cy="576181"/>
            <a:chOff x="0" y="0"/>
            <a:chExt cx="582841" cy="582841"/>
          </a:xfrm>
        </p:grpSpPr>
        <p:sp>
          <p:nvSpPr>
            <p:cNvPr id="24" name="Oval 114"/>
            <p:cNvSpPr>
              <a:spLocks/>
            </p:cNvSpPr>
            <p:nvPr/>
          </p:nvSpPr>
          <p:spPr bwMode="auto">
            <a:xfrm>
              <a:off x="0" y="0"/>
              <a:ext cx="582841" cy="582841"/>
            </a:xfrm>
            <a:prstGeom prst="ellipse">
              <a:avLst/>
            </a:prstGeom>
            <a:solidFill>
              <a:srgbClr val="F5EEE4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10300" dir="2700000" algn="ctr" rotWithShape="0">
                <a:srgbClr val="000000">
                  <a:alpha val="34999"/>
                </a:srgbClr>
              </a:outerShdw>
            </a:effectLst>
          </p:spPr>
          <p:txBody>
            <a:bodyPr lIns="45720" rIns="45720" anchor="ctr"/>
            <a:lstStyle/>
            <a:p>
              <a:endParaRPr lang="ru-RU"/>
            </a:p>
          </p:txBody>
        </p:sp>
        <p:pic>
          <p:nvPicPr>
            <p:cNvPr id="25" name="Picture 115" descr="industry-icon-png-1857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588" y="21103"/>
              <a:ext cx="463664" cy="46366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</p:pic>
      </p:grpSp>
      <p:sp>
        <p:nvSpPr>
          <p:cNvPr id="26" name="Нашивка 25"/>
          <p:cNvSpPr/>
          <p:nvPr/>
        </p:nvSpPr>
        <p:spPr>
          <a:xfrm>
            <a:off x="1763688" y="1052736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7504" y="3484013"/>
            <a:ext cx="10720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ПФР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3" descr="C:\Иванова\___Изображения\!для презентаций\здание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4" y="2697097"/>
            <a:ext cx="897938" cy="75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7" descr="Picture 28">
            <a:extLst>
              <a:ext uri="{FF2B5EF4-FFF2-40B4-BE49-F238E27FC236}">
                <a16:creationId xmlns:a16="http://schemas.microsoft.com/office/drawing/2014/main" xmlns="" id="{458A415A-486D-3F49-B352-9E3076B88F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4" y="2914869"/>
            <a:ext cx="316503" cy="32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1" name="Скругленный прямоугольник 30"/>
          <p:cNvSpPr>
            <a:spLocks/>
          </p:cNvSpPr>
          <p:nvPr/>
        </p:nvSpPr>
        <p:spPr>
          <a:xfrm>
            <a:off x="1987909" y="3004042"/>
            <a:ext cx="5392403" cy="5232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информационных ресурсов ПФР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Нашивка 31"/>
          <p:cNvSpPr/>
          <p:nvPr/>
        </p:nvSpPr>
        <p:spPr>
          <a:xfrm>
            <a:off x="1249388" y="2914869"/>
            <a:ext cx="504056" cy="57606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50" y="5045445"/>
            <a:ext cx="528334" cy="50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Скругленный прямоугольник 34"/>
          <p:cNvSpPr>
            <a:spLocks/>
          </p:cNvSpPr>
          <p:nvPr/>
        </p:nvSpPr>
        <p:spPr>
          <a:xfrm>
            <a:off x="2346101" y="1033572"/>
            <a:ext cx="6186339" cy="5232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работодателя</a:t>
            </a:r>
            <a:r>
              <a:rPr lang="ru-RU" altLang="ru-RU" sz="2000" b="1" dirty="0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последнему месту работы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00" y="1946156"/>
            <a:ext cx="528334" cy="50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497251"/>
            <a:ext cx="360362" cy="276999"/>
          </a:xfrm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 smtClean="0">
                <a:solidFill>
                  <a:schemeClr val="bg1"/>
                </a:solidFill>
              </a:rPr>
              <a:t>24</a:t>
            </a:r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E064D5EE-7CF9-C648-86C8-FE4B7718706B}"/>
              </a:ext>
            </a:extLst>
          </p:cNvPr>
          <p:cNvSpPr>
            <a:spLocks/>
          </p:cNvSpPr>
          <p:nvPr/>
        </p:nvSpPr>
        <p:spPr bwMode="auto">
          <a:xfrm>
            <a:off x="0" y="6494726"/>
            <a:ext cx="9164091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57215"/>
            <a:ext cx="8789987" cy="58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79388" y="1484313"/>
            <a:ext cx="1368425" cy="288925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2565400"/>
            <a:ext cx="1512887" cy="287338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8" name="Прямоугольник 7"/>
          <p:cNvSpPr>
            <a:spLocks noChangeArrowheads="1"/>
          </p:cNvSpPr>
          <p:nvPr/>
        </p:nvSpPr>
        <p:spPr bwMode="auto">
          <a:xfrm>
            <a:off x="8802688" y="6581775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9BC6740A-B81E-4B93-ABBE-A57CF8A51271}" type="slidenum">
              <a:rPr lang="ru-RU" altLang="ru-RU" sz="1200">
                <a:solidFill>
                  <a:schemeClr val="bg1"/>
                </a:solidFill>
              </a:rPr>
              <a:pPr/>
              <a:t>25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292725" y="1989138"/>
            <a:ext cx="3240088" cy="1008062"/>
          </a:xfrm>
          <a:prstGeom prst="wedgeRoundRectCallout">
            <a:avLst>
              <a:gd name="adj1" fmla="val -160069"/>
              <a:gd name="adj2" fmla="val 34877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Сведения о трудовой деятельности, полученные у работодателя по последнему месту работы содержат информацию о периодах работы, начиная с 01.01.2020, только по данному работодателю. </a:t>
            </a:r>
          </a:p>
        </p:txBody>
      </p:sp>
      <p:sp>
        <p:nvSpPr>
          <p:cNvPr id="9" name="Rectangle 2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 flipH="1">
            <a:off x="8262367" y="115888"/>
            <a:ext cx="846137" cy="432792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 flipH="1">
            <a:off x="459011" y="117476"/>
            <a:ext cx="7632700" cy="43279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 type="triangle" w="med" len="med"/>
              </a14:hiddenLine>
            </a:ext>
          </a:extLst>
        </p:spPr>
        <p:txBody>
          <a:bodyPr lIns="34289" tIns="34289" rIns="34289" bIns="34289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Сведения </a:t>
            </a:r>
            <a:r>
              <a:rPr lang="ru-RU" sz="1800" b="1" dirty="0">
                <a:solidFill>
                  <a:schemeClr val="bg1"/>
                </a:solidFill>
              </a:rPr>
              <a:t>о трудовой деятельности, предоставляемые </a:t>
            </a:r>
            <a:r>
              <a:rPr lang="ru-RU" sz="1800" b="1" dirty="0" smtClean="0">
                <a:solidFill>
                  <a:schemeClr val="bg1"/>
                </a:solidFill>
              </a:rPr>
              <a:t>работодателем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13395" y="112118"/>
            <a:ext cx="342104" cy="43204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794699" y="684996"/>
            <a:ext cx="594024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20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E064D5EE-7CF9-C648-86C8-FE4B7718706B}"/>
              </a:ext>
            </a:extLst>
          </p:cNvPr>
          <p:cNvSpPr>
            <a:spLocks/>
          </p:cNvSpPr>
          <p:nvPr/>
        </p:nvSpPr>
        <p:spPr bwMode="auto">
          <a:xfrm>
            <a:off x="0" y="6494726"/>
            <a:ext cx="9164091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9461" name="Прямоугольник 8"/>
          <p:cNvSpPr>
            <a:spLocks noChangeArrowheads="1"/>
          </p:cNvSpPr>
          <p:nvPr/>
        </p:nvSpPr>
        <p:spPr bwMode="auto">
          <a:xfrm>
            <a:off x="184447" y="5883369"/>
            <a:ext cx="8708033" cy="3539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Форма СТД-ПФР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содержит все показатели, заполняемые страхователем в форме СЗВ-ТД</a:t>
            </a: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0" y="1484313"/>
            <a:ext cx="1979613" cy="215900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3500438"/>
            <a:ext cx="1295400" cy="57626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292725" y="1989138"/>
            <a:ext cx="3240088" cy="1295400"/>
          </a:xfrm>
          <a:prstGeom prst="wedgeRoundRectCallout">
            <a:avLst>
              <a:gd name="adj1" fmla="val -161833"/>
              <a:gd name="adj2" fmla="val 70150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Сведения о трудовой деятельности, полученные из информационных ресурсов ПФР содержат информацию о периодах работы, начиная с 01.01.2020, по всем работодателям, представившим ф. СЗВ-ТД в отношении лица (актуально для работающих по совместительству). </a:t>
            </a:r>
          </a:p>
        </p:txBody>
      </p:sp>
      <p:sp>
        <p:nvSpPr>
          <p:cNvPr id="13" name="Rectangle 2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 flipH="1">
            <a:off x="8262367" y="115888"/>
            <a:ext cx="846137" cy="432792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5" name="Rectangle 2"/>
          <p:cNvSpPr>
            <a:spLocks/>
          </p:cNvSpPr>
          <p:nvPr/>
        </p:nvSpPr>
        <p:spPr bwMode="auto">
          <a:xfrm flipH="1">
            <a:off x="459011" y="117476"/>
            <a:ext cx="7632700" cy="43279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 type="triangle" w="med" len="med"/>
              </a14:hiddenLine>
            </a:ext>
          </a:extLst>
        </p:spPr>
        <p:txBody>
          <a:bodyPr lIns="34289" tIns="34289" rIns="34289" bIns="34289" anchor="ctr"/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 Сведения </a:t>
            </a:r>
            <a:r>
              <a:rPr lang="ru-RU" sz="1800" b="1" dirty="0">
                <a:solidFill>
                  <a:schemeClr val="bg1"/>
                </a:solidFill>
              </a:rPr>
              <a:t>о трудовой </a:t>
            </a:r>
            <a:r>
              <a:rPr lang="ru-RU" sz="1800" b="1" dirty="0" smtClean="0">
                <a:solidFill>
                  <a:schemeClr val="bg1"/>
                </a:solidFill>
              </a:rPr>
              <a:t>деятельности из информационных ресурсов ПФР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13395" y="112118"/>
            <a:ext cx="342104" cy="43204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497251"/>
            <a:ext cx="360362" cy="276999"/>
          </a:xfrm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 smtClean="0">
                <a:solidFill>
                  <a:schemeClr val="bg1"/>
                </a:solidFill>
              </a:rPr>
              <a:t>26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56376" y="981075"/>
            <a:ext cx="729059" cy="201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5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Без заголовка-filtered.png">
            <a:extLst>
              <a:ext uri="{FF2B5EF4-FFF2-40B4-BE49-F238E27FC236}">
                <a16:creationId xmlns="" xmlns:a16="http://schemas.microsoft.com/office/drawing/2014/main" id="{024C00CA-4CA8-3043-84BE-70ADFC1153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31"/>
          <a:stretch/>
        </p:blipFill>
        <p:spPr bwMode="auto">
          <a:xfrm>
            <a:off x="5220072" y="17576"/>
            <a:ext cx="3949602" cy="686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7" name="Rectangle 2">
            <a:extLst>
              <a:ext uri="{FF2B5EF4-FFF2-40B4-BE49-F238E27FC236}">
                <a16:creationId xmlns="" xmlns:a16="http://schemas.microsoft.com/office/drawing/2014/main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230030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/>
          </a:p>
        </p:txBody>
      </p:sp>
      <p:sp>
        <p:nvSpPr>
          <p:cNvPr id="48" name="Rectangle 4">
            <a:extLst>
              <a:ext uri="{FF2B5EF4-FFF2-40B4-BE49-F238E27FC236}">
                <a16:creationId xmlns="" xmlns:a16="http://schemas.microsoft.com/office/drawing/2014/main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0" y="260648"/>
            <a:ext cx="7717069" cy="34624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Внесение исправлений в ЭТК</a:t>
            </a:r>
            <a:endParaRPr lang="ru-RU" sz="1800" b="1" dirty="0">
              <a:solidFill>
                <a:schemeClr val="bg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="" xmlns:a16="http://schemas.microsoft.com/office/drawing/2014/main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230030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52" name="Rectangle 2">
            <a:extLst>
              <a:ext uri="{FF2B5EF4-FFF2-40B4-BE49-F238E27FC236}">
                <a16:creationId xmlns="" xmlns:a16="http://schemas.microsoft.com/office/drawing/2014/main" id="{E064D5EE-7CF9-C648-86C8-FE4B7718706B}"/>
              </a:ext>
            </a:extLst>
          </p:cNvPr>
          <p:cNvSpPr>
            <a:spLocks/>
          </p:cNvSpPr>
          <p:nvPr/>
        </p:nvSpPr>
        <p:spPr bwMode="auto">
          <a:xfrm>
            <a:off x="0" y="6494726"/>
            <a:ext cx="9164091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53" name="Rectangle 6">
            <a:extLst>
              <a:ext uri="{FF2B5EF4-FFF2-40B4-BE49-F238E27FC236}">
                <a16:creationId xmlns="" xmlns:a16="http://schemas.microsoft.com/office/drawing/2014/main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783762" y="6511312"/>
            <a:ext cx="24685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fld id="{DC01C986-78EF-484E-8321-43D81B88D720}" type="slidenum">
              <a:rPr lang="ru-RU" sz="100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pPr algn="r" defTabSz="1928744"/>
              <a:t>27</a:t>
            </a:fld>
            <a:r>
              <a:rPr lang="ru-RU" sz="1000" dirty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￼</a:t>
            </a:r>
          </a:p>
        </p:txBody>
      </p:sp>
      <p:sp>
        <p:nvSpPr>
          <p:cNvPr id="35" name="Rectangle 2">
            <a:extLst>
              <a:ext uri="{FF2B5EF4-FFF2-40B4-BE49-F238E27FC236}">
                <a16:creationId xmlns="" xmlns:a16="http://schemas.microsoft.com/office/drawing/2014/main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230030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3828" y="1826770"/>
            <a:ext cx="115212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f1.eps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4185" y="1014930"/>
            <a:ext cx="631431" cy="81184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342475" y="950529"/>
            <a:ext cx="5829924" cy="553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Получение сведений о трудовой деятельности из информационных ресурсов ПФР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121" y="1659824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528" y="2246674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66" y="4203665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83768" y="1598602"/>
            <a:ext cx="6489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Проверка полноты и достоверности сведений о трудовой деятельности, представленных в ПФР работодателем</a:t>
            </a:r>
            <a:endParaRPr lang="ru-RU" altLang="ru-RU" sz="1600" b="1" dirty="0">
              <a:solidFill>
                <a:schemeClr val="tx1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1721818" y="928089"/>
            <a:ext cx="504056" cy="57606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Rectangle 112"/>
          <p:cNvSpPr>
            <a:spLocks/>
          </p:cNvSpPr>
          <p:nvPr/>
        </p:nvSpPr>
        <p:spPr bwMode="auto">
          <a:xfrm>
            <a:off x="179513" y="3729807"/>
            <a:ext cx="154230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Arial Narrow" pitchFamily="34" charset="0"/>
              </a:rPr>
              <a:t>Работодатель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  <a:sym typeface="Arial Narrow" pitchFamily="34" charset="0"/>
            </a:endParaRPr>
          </a:p>
        </p:txBody>
      </p:sp>
      <p:grpSp>
        <p:nvGrpSpPr>
          <p:cNvPr id="2" name="Group 113"/>
          <p:cNvGrpSpPr>
            <a:grpSpLocks/>
          </p:cNvGrpSpPr>
          <p:nvPr/>
        </p:nvGrpSpPr>
        <p:grpSpPr bwMode="auto">
          <a:xfrm>
            <a:off x="621654" y="3132140"/>
            <a:ext cx="621064" cy="576181"/>
            <a:chOff x="0" y="0"/>
            <a:chExt cx="582841" cy="582841"/>
          </a:xfrm>
        </p:grpSpPr>
        <p:sp>
          <p:nvSpPr>
            <p:cNvPr id="21" name="Oval 114"/>
            <p:cNvSpPr>
              <a:spLocks/>
            </p:cNvSpPr>
            <p:nvPr/>
          </p:nvSpPr>
          <p:spPr bwMode="auto">
            <a:xfrm>
              <a:off x="0" y="0"/>
              <a:ext cx="582841" cy="582841"/>
            </a:xfrm>
            <a:prstGeom prst="ellipse">
              <a:avLst/>
            </a:prstGeom>
            <a:solidFill>
              <a:srgbClr val="F5EEE4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10300" dir="2700000" algn="ctr" rotWithShape="0">
                <a:srgbClr val="000000">
                  <a:alpha val="34999"/>
                </a:srgbClr>
              </a:outerShdw>
            </a:effectLst>
          </p:spPr>
          <p:txBody>
            <a:bodyPr lIns="45720" rIns="45720" anchor="ctr"/>
            <a:lstStyle/>
            <a:p>
              <a:endParaRPr lang="ru-RU"/>
            </a:p>
          </p:txBody>
        </p:sp>
        <p:pic>
          <p:nvPicPr>
            <p:cNvPr id="22" name="Picture 115" descr="industry-icon-png-18570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588" y="21103"/>
              <a:ext cx="463664" cy="46366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</p:pic>
      </p:grpSp>
      <p:sp>
        <p:nvSpPr>
          <p:cNvPr id="23" name="Прямоугольник 22"/>
          <p:cNvSpPr/>
          <p:nvPr/>
        </p:nvSpPr>
        <p:spPr>
          <a:xfrm>
            <a:off x="2586173" y="4059650"/>
            <a:ext cx="5294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Исправление и дополнение сведений о трудовой деятельности</a:t>
            </a:r>
            <a:endParaRPr lang="ru-RU" altLang="ru-RU" sz="1600" b="1" dirty="0">
              <a:solidFill>
                <a:schemeClr val="tx1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1835696" y="3348281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66" y="5004465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2407616" y="3387190"/>
            <a:ext cx="5472608" cy="5371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Получение заявления об ошибках в сведениях о трудовой деятельности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55776" y="4932457"/>
            <a:ext cx="5730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Представляет в ПФР исправленные и дополненные сведения о трудовой деятельности</a:t>
            </a:r>
            <a:endParaRPr lang="ru-RU" altLang="ru-RU" sz="1600" b="1" dirty="0">
              <a:solidFill>
                <a:schemeClr val="tx1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884368" y="3924344"/>
            <a:ext cx="1238846" cy="2096944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 позднее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 числа месяца, следующего за месяцем, в котором внесены исправления и дополнения</a:t>
            </a:r>
            <a:endParaRPr kumimoji="0" lang="ru-RU" sz="11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55776" y="2165955"/>
            <a:ext cx="6489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Подача заявления работодателю в случае выявления ошибок в сведениях о трудовой деятельности об их исправлении</a:t>
            </a:r>
            <a:endParaRPr lang="ru-RU" altLang="ru-RU" sz="1600" b="1" dirty="0">
              <a:solidFill>
                <a:schemeClr val="tx1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10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E064D5EE-7CF9-C648-86C8-FE4B7718706B}"/>
              </a:ext>
            </a:extLst>
          </p:cNvPr>
          <p:cNvSpPr>
            <a:spLocks/>
          </p:cNvSpPr>
          <p:nvPr/>
        </p:nvSpPr>
        <p:spPr bwMode="auto">
          <a:xfrm>
            <a:off x="1588" y="6497961"/>
            <a:ext cx="9164091" cy="360039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32773" name="Прямоугольник 1"/>
          <p:cNvSpPr>
            <a:spLocks noChangeArrowheads="1"/>
          </p:cNvSpPr>
          <p:nvPr/>
        </p:nvSpPr>
        <p:spPr bwMode="auto">
          <a:xfrm>
            <a:off x="323850" y="1125538"/>
            <a:ext cx="856932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dirty="0" smtClean="0">
                <a:solidFill>
                  <a:srgbClr val="002060"/>
                </a:solidFill>
              </a:rPr>
              <a:t>       </a:t>
            </a:r>
            <a:r>
              <a:rPr lang="ru-RU" alt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Информацию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 непредставлении в установленный срок либо представлении неполных и (или) недостоверных сведений о трудовой деятельности работающих лиц территориальный </a:t>
            </a:r>
            <a:r>
              <a:rPr lang="ru-RU" alt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 ПФР направляет в </a:t>
            </a:r>
            <a:r>
              <a:rPr lang="ru-RU" altLang="ru-RU" sz="2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Роструд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его территориальным органам (государственным инспекциям труда), в порядке межведомственного взаимодействия, </a:t>
            </a:r>
            <a:r>
              <a:rPr lang="ru-RU" alt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течение 5 рабочих дней со дня выявления</a:t>
            </a:r>
            <a:r>
              <a:rPr lang="ru-RU" altLang="ru-RU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указанного нарушения. </a:t>
            </a:r>
          </a:p>
          <a:p>
            <a:pPr algn="just"/>
            <a:endParaRPr lang="ru-RU" alt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За 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указанные нарушения по представлению сведений о трудовой    деятельности </a:t>
            </a:r>
            <a:r>
              <a:rPr lang="ru-RU" alt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страхователь или его должностное лицо </a:t>
            </a:r>
            <a:r>
              <a:rPr lang="ru-RU" alt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привлекается к административной ответственности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нарушение трудового законодательства и иных нормативных правовых актов, содержащих нормы трудового права.</a:t>
            </a:r>
          </a:p>
          <a:p>
            <a:pPr algn="just"/>
            <a:endParaRPr lang="ru-RU" alt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Административная 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ответственность применяется в случае </a:t>
            </a:r>
            <a:r>
              <a:rPr lang="ru-RU" alt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неоднократного совершения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данного правонарушения (</a:t>
            </a:r>
            <a:r>
              <a:rPr lang="ru-RU" alt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 и более раза в течение календарного года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и влечет предупреждение должностных лиц.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1" y="230030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Ответственность страхователя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230030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230030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4" y="1181610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66" y="3332946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157192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497251"/>
            <a:ext cx="360362" cy="276999"/>
          </a:xfrm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 smtClean="0">
                <a:solidFill>
                  <a:schemeClr val="bg1"/>
                </a:solidFill>
              </a:rPr>
              <a:t>28</a:t>
            </a:r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6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56" y="188641"/>
            <a:ext cx="8967243" cy="643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76456" y="6581001"/>
            <a:ext cx="360362" cy="276999"/>
          </a:xfrm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 smtClean="0">
                <a:solidFill>
                  <a:schemeClr val="bg1"/>
                </a:solidFill>
              </a:rPr>
              <a:t>29</a:t>
            </a:r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0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230030"/>
            <a:ext cx="7459655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90629" y="209990"/>
            <a:ext cx="6964626" cy="377024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Информационное взаимодействие при ЭТК </a:t>
            </a:r>
            <a:endParaRPr lang="ru-RU" sz="2000" b="1" dirty="0">
              <a:solidFill>
                <a:schemeClr val="bg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230030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7973568" y="230030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xmlns="" id="{E064D5EE-7CF9-C648-86C8-FE4B7718706B}"/>
              </a:ext>
            </a:extLst>
          </p:cNvPr>
          <p:cNvSpPr>
            <a:spLocks/>
          </p:cNvSpPr>
          <p:nvPr/>
        </p:nvSpPr>
        <p:spPr bwMode="auto">
          <a:xfrm>
            <a:off x="0" y="6462861"/>
            <a:ext cx="9164091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xmlns="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783762" y="6511312"/>
            <a:ext cx="24685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fld id="{DC01C986-78EF-484E-8321-43D81B88D720}" type="slidenum">
              <a:rPr lang="ru-RU" sz="100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pPr algn="r" defTabSz="1928744"/>
              <a:t>3</a:t>
            </a:fld>
            <a:r>
              <a:rPr lang="ru-RU" sz="1000" dirty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￼</a:t>
            </a:r>
          </a:p>
        </p:txBody>
      </p:sp>
      <p:sp>
        <p:nvSpPr>
          <p:cNvPr id="34" name="AutoShape 3">
            <a:extLst>
              <a:ext uri="{FF2B5EF4-FFF2-40B4-BE49-F238E27FC236}">
                <a16:creationId xmlns:a16="http://schemas.microsoft.com/office/drawing/2014/main" xmlns="" id="{A29157DB-3E09-4893-9892-975248887042}"/>
              </a:ext>
            </a:extLst>
          </p:cNvPr>
          <p:cNvSpPr>
            <a:spLocks/>
          </p:cNvSpPr>
          <p:nvPr/>
        </p:nvSpPr>
        <p:spPr bwMode="auto">
          <a:xfrm>
            <a:off x="1259632" y="2728408"/>
            <a:ext cx="485240" cy="550915"/>
          </a:xfrm>
          <a:custGeom>
            <a:avLst/>
            <a:gdLst>
              <a:gd name="T0" fmla="*/ 473274 w 21600"/>
              <a:gd name="T1" fmla="*/ 546795 h 21600"/>
              <a:gd name="T2" fmla="*/ 473274 w 21600"/>
              <a:gd name="T3" fmla="*/ 546795 h 21600"/>
              <a:gd name="T4" fmla="*/ 473274 w 21600"/>
              <a:gd name="T5" fmla="*/ 546795 h 21600"/>
              <a:gd name="T6" fmla="*/ 473274 w 21600"/>
              <a:gd name="T7" fmla="*/ 54679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noFill/>
          <a:ln w="63500" cap="flat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7000">
                  <a:srgbClr val="FFC000">
                    <a:lumMod val="100000"/>
                    <a:alpha val="17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603" tIns="22603" rIns="22603" bIns="2260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705305" y="1909161"/>
            <a:ext cx="134004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112"/>
          <p:cNvSpPr>
            <a:spLocks/>
          </p:cNvSpPr>
          <p:nvPr/>
        </p:nvSpPr>
        <p:spPr bwMode="auto">
          <a:xfrm>
            <a:off x="5061571" y="1880868"/>
            <a:ext cx="1742677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Arial Narrow" pitchFamily="34" charset="0"/>
              </a:rPr>
              <a:t>Работодатель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  <a:sym typeface="Arial Narrow" pitchFamily="34" charset="0"/>
            </a:endParaRPr>
          </a:p>
        </p:txBody>
      </p:sp>
      <p:grpSp>
        <p:nvGrpSpPr>
          <p:cNvPr id="44" name="Group 113"/>
          <p:cNvGrpSpPr>
            <a:grpSpLocks/>
          </p:cNvGrpSpPr>
          <p:nvPr/>
        </p:nvGrpSpPr>
        <p:grpSpPr bwMode="auto">
          <a:xfrm>
            <a:off x="5503713" y="1251639"/>
            <a:ext cx="621064" cy="576181"/>
            <a:chOff x="0" y="0"/>
            <a:chExt cx="582841" cy="582841"/>
          </a:xfrm>
        </p:grpSpPr>
        <p:sp>
          <p:nvSpPr>
            <p:cNvPr id="45" name="Oval 114"/>
            <p:cNvSpPr>
              <a:spLocks/>
            </p:cNvSpPr>
            <p:nvPr/>
          </p:nvSpPr>
          <p:spPr bwMode="auto">
            <a:xfrm>
              <a:off x="0" y="0"/>
              <a:ext cx="582841" cy="582841"/>
            </a:xfrm>
            <a:prstGeom prst="ellipse">
              <a:avLst/>
            </a:prstGeom>
            <a:solidFill>
              <a:srgbClr val="F5EEE4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10300" dir="2700000" algn="ctr" rotWithShape="0">
                <a:srgbClr val="000000">
                  <a:alpha val="34999"/>
                </a:srgbClr>
              </a:outerShdw>
            </a:effectLst>
          </p:spPr>
          <p:txBody>
            <a:bodyPr lIns="45720" rIns="45720" anchor="ctr"/>
            <a:lstStyle/>
            <a:p>
              <a:endParaRPr lang="ru-RU" dirty="0"/>
            </a:p>
          </p:txBody>
        </p:sp>
        <p:pic>
          <p:nvPicPr>
            <p:cNvPr id="55" name="Picture 115" descr="industry-icon-png-1857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588" y="21103"/>
              <a:ext cx="463664" cy="46366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</p:pic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E016C67-D439-174D-8761-22884C287C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58" y="1086820"/>
            <a:ext cx="822341" cy="822341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3647376" y="1446733"/>
            <a:ext cx="10720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ПФР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3" descr="C:\Иванова\___Изображения\!для презентаций\здание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733" y="710340"/>
            <a:ext cx="897938" cy="75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7" descr="Picture 28">
            <a:extLst>
              <a:ext uri="{FF2B5EF4-FFF2-40B4-BE49-F238E27FC236}">
                <a16:creationId xmlns:a16="http://schemas.microsoft.com/office/drawing/2014/main" xmlns="" id="{458A415A-486D-3F49-B352-9E3076B88F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536" y="949597"/>
            <a:ext cx="316503" cy="32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Дуга 5"/>
          <p:cNvSpPr/>
          <p:nvPr/>
        </p:nvSpPr>
        <p:spPr>
          <a:xfrm>
            <a:off x="3693419" y="1214542"/>
            <a:ext cx="1839851" cy="520350"/>
          </a:xfrm>
          <a:prstGeom prst="arc">
            <a:avLst>
              <a:gd name="adj1" fmla="val 16200000"/>
              <a:gd name="adj2" fmla="val 21179352"/>
            </a:avLst>
          </a:prstGeom>
          <a:ln w="635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Дуга 64"/>
          <p:cNvSpPr/>
          <p:nvPr/>
        </p:nvSpPr>
        <p:spPr>
          <a:xfrm rot="20339402">
            <a:off x="1965461" y="1334065"/>
            <a:ext cx="1839851" cy="520350"/>
          </a:xfrm>
          <a:prstGeom prst="arc">
            <a:avLst>
              <a:gd name="adj1" fmla="val 16200000"/>
              <a:gd name="adj2" fmla="val 21179352"/>
            </a:avLst>
          </a:prstGeom>
          <a:ln w="635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Дуга 65"/>
          <p:cNvSpPr/>
          <p:nvPr/>
        </p:nvSpPr>
        <p:spPr>
          <a:xfrm rot="10293564">
            <a:off x="3463049" y="1601691"/>
            <a:ext cx="2148029" cy="520350"/>
          </a:xfrm>
          <a:prstGeom prst="arc">
            <a:avLst>
              <a:gd name="adj1" fmla="val 16200000"/>
              <a:gd name="adj2" fmla="val 21179352"/>
            </a:avLst>
          </a:prstGeom>
          <a:ln w="635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1907704" y="2689756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Ведение работодателем </a:t>
            </a:r>
            <a:r>
              <a:rPr lang="ru-RU" altLang="ru-RU" sz="1600" b="1" dirty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сведений </a:t>
            </a:r>
            <a:r>
              <a:rPr lang="ru-RU" altLang="ru-RU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о трудовой деятельности работников в электронном виде и их представление в ПФР</a:t>
            </a:r>
            <a:endParaRPr lang="ru-RU" altLang="ru-RU" sz="1600" b="1" dirty="0">
              <a:solidFill>
                <a:schemeClr val="tx1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68" name="AutoShape 3">
            <a:extLst>
              <a:ext uri="{FF2B5EF4-FFF2-40B4-BE49-F238E27FC236}">
                <a16:creationId xmlns:a16="http://schemas.microsoft.com/office/drawing/2014/main" xmlns="" id="{A29157DB-3E09-4893-9892-975248887042}"/>
              </a:ext>
            </a:extLst>
          </p:cNvPr>
          <p:cNvSpPr>
            <a:spLocks/>
          </p:cNvSpPr>
          <p:nvPr/>
        </p:nvSpPr>
        <p:spPr bwMode="auto">
          <a:xfrm>
            <a:off x="1998528" y="3429000"/>
            <a:ext cx="485240" cy="550915"/>
          </a:xfrm>
          <a:custGeom>
            <a:avLst/>
            <a:gdLst>
              <a:gd name="T0" fmla="*/ 473274 w 21600"/>
              <a:gd name="T1" fmla="*/ 546795 h 21600"/>
              <a:gd name="T2" fmla="*/ 473274 w 21600"/>
              <a:gd name="T3" fmla="*/ 546795 h 21600"/>
              <a:gd name="T4" fmla="*/ 473274 w 21600"/>
              <a:gd name="T5" fmla="*/ 546795 h 21600"/>
              <a:gd name="T6" fmla="*/ 473274 w 21600"/>
              <a:gd name="T7" fmla="*/ 54679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noFill/>
          <a:ln w="63500" cap="flat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7000">
                  <a:srgbClr val="FFC000">
                    <a:lumMod val="100000"/>
                    <a:alpha val="17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603" tIns="22603" rIns="22603" bIns="2260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599674" y="5013176"/>
            <a:ext cx="6436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Наполнение индивидуального лицевого счета лица, открытого в ПФР, сведениями о трудовой деятельности </a:t>
            </a:r>
            <a:endParaRPr lang="ru-RU" altLang="ru-RU" sz="1600" b="1" dirty="0">
              <a:solidFill>
                <a:schemeClr val="tx1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70" name="AutoShape 3">
            <a:extLst>
              <a:ext uri="{FF2B5EF4-FFF2-40B4-BE49-F238E27FC236}">
                <a16:creationId xmlns:a16="http://schemas.microsoft.com/office/drawing/2014/main" xmlns="" id="{A29157DB-3E09-4893-9892-975248887042}"/>
              </a:ext>
            </a:extLst>
          </p:cNvPr>
          <p:cNvSpPr>
            <a:spLocks/>
          </p:cNvSpPr>
          <p:nvPr/>
        </p:nvSpPr>
        <p:spPr bwMode="auto">
          <a:xfrm>
            <a:off x="2286560" y="4246237"/>
            <a:ext cx="485240" cy="550915"/>
          </a:xfrm>
          <a:custGeom>
            <a:avLst/>
            <a:gdLst>
              <a:gd name="T0" fmla="*/ 473274 w 21600"/>
              <a:gd name="T1" fmla="*/ 546795 h 21600"/>
              <a:gd name="T2" fmla="*/ 473274 w 21600"/>
              <a:gd name="T3" fmla="*/ 546795 h 21600"/>
              <a:gd name="T4" fmla="*/ 473274 w 21600"/>
              <a:gd name="T5" fmla="*/ 546795 h 21600"/>
              <a:gd name="T6" fmla="*/ 473274 w 21600"/>
              <a:gd name="T7" fmla="*/ 54679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noFill/>
          <a:ln w="63500" cap="flat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7000">
                  <a:srgbClr val="FFC000">
                    <a:lumMod val="100000"/>
                    <a:alpha val="17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603" tIns="22603" rIns="22603" bIns="2260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907704" y="5661248"/>
            <a:ext cx="6516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Использование </a:t>
            </a:r>
            <a:r>
              <a:rPr lang="ru-RU" altLang="ru-RU" sz="1600" b="1" dirty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ПФР сведени</a:t>
            </a:r>
            <a:r>
              <a:rPr lang="ru-RU" altLang="ru-RU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й о трудовой деятельности при назначении пенсии</a:t>
            </a:r>
            <a:endParaRPr lang="ru-RU" altLang="ru-RU" sz="1600" b="1" dirty="0">
              <a:solidFill>
                <a:schemeClr val="tx1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72" name="AutoShape 3">
            <a:extLst>
              <a:ext uri="{FF2B5EF4-FFF2-40B4-BE49-F238E27FC236}">
                <a16:creationId xmlns:a16="http://schemas.microsoft.com/office/drawing/2014/main" xmlns="" id="{A29157DB-3E09-4893-9892-975248887042}"/>
              </a:ext>
            </a:extLst>
          </p:cNvPr>
          <p:cNvSpPr>
            <a:spLocks/>
          </p:cNvSpPr>
          <p:nvPr/>
        </p:nvSpPr>
        <p:spPr bwMode="auto">
          <a:xfrm>
            <a:off x="1998528" y="5038325"/>
            <a:ext cx="485240" cy="550915"/>
          </a:xfrm>
          <a:custGeom>
            <a:avLst/>
            <a:gdLst>
              <a:gd name="T0" fmla="*/ 473274 w 21600"/>
              <a:gd name="T1" fmla="*/ 546795 h 21600"/>
              <a:gd name="T2" fmla="*/ 473274 w 21600"/>
              <a:gd name="T3" fmla="*/ 546795 h 21600"/>
              <a:gd name="T4" fmla="*/ 473274 w 21600"/>
              <a:gd name="T5" fmla="*/ 546795 h 21600"/>
              <a:gd name="T6" fmla="*/ 473274 w 21600"/>
              <a:gd name="T7" fmla="*/ 54679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noFill/>
          <a:ln w="63500" cap="flat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7000">
                  <a:srgbClr val="FFC000">
                    <a:lumMod val="100000"/>
                    <a:alpha val="17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603" tIns="22603" rIns="22603" bIns="2260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2555776" y="3348281"/>
            <a:ext cx="6567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Контроль работником сведений о трудовой деятельности, которые ведет работодатель</a:t>
            </a:r>
            <a:endParaRPr lang="ru-RU" altLang="ru-RU" sz="1600" b="1" dirty="0">
              <a:solidFill>
                <a:schemeClr val="tx1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  <a:sym typeface="Arial" charset="0"/>
            </a:endParaRPr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98" b="97533" l="901" r="97898">
                        <a14:foregroundMark x1="61261" y1="36433" x2="61261" y2="36433"/>
                        <a14:foregroundMark x1="57207" y1="48577" x2="57808" y2="26186"/>
                        <a14:foregroundMark x1="54354" y1="26755" x2="56006" y2="14611"/>
                        <a14:foregroundMark x1="58258" y1="17078" x2="76877" y2="11575"/>
                        <a14:foregroundMark x1="89189" y1="32258" x2="74625" y2="56167"/>
                        <a14:foregroundMark x1="53604" y1="55028" x2="49700" y2="44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5" y="3886797"/>
            <a:ext cx="1969473" cy="155842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AutoShape 3">
            <a:extLst>
              <a:ext uri="{FF2B5EF4-FFF2-40B4-BE49-F238E27FC236}">
                <a16:creationId xmlns:a16="http://schemas.microsoft.com/office/drawing/2014/main" xmlns="" id="{A29157DB-3E09-4893-9892-975248887042}"/>
              </a:ext>
            </a:extLst>
          </p:cNvPr>
          <p:cNvSpPr>
            <a:spLocks/>
          </p:cNvSpPr>
          <p:nvPr/>
        </p:nvSpPr>
        <p:spPr bwMode="auto">
          <a:xfrm>
            <a:off x="1259632" y="5614389"/>
            <a:ext cx="485240" cy="550915"/>
          </a:xfrm>
          <a:custGeom>
            <a:avLst/>
            <a:gdLst>
              <a:gd name="T0" fmla="*/ 473274 w 21600"/>
              <a:gd name="T1" fmla="*/ 546795 h 21600"/>
              <a:gd name="T2" fmla="*/ 473274 w 21600"/>
              <a:gd name="T3" fmla="*/ 546795 h 21600"/>
              <a:gd name="T4" fmla="*/ 473274 w 21600"/>
              <a:gd name="T5" fmla="*/ 546795 h 21600"/>
              <a:gd name="T6" fmla="*/ 473274 w 21600"/>
              <a:gd name="T7" fmla="*/ 54679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noFill/>
          <a:ln w="63500" cap="flat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7000">
                  <a:srgbClr val="FFC000">
                    <a:lumMod val="100000"/>
                    <a:alpha val="17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603" tIns="22603" rIns="22603" bIns="2260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3120671" y="3935958"/>
            <a:ext cx="62038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Использование гражданином сведений о трудовой деятельности:</a:t>
            </a:r>
          </a:p>
          <a:p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● при предоставлении услуг ПФР;</a:t>
            </a:r>
          </a:p>
          <a:p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● при трудоустройстве к другому работодателю</a:t>
            </a:r>
            <a:endParaRPr lang="ru-RU" altLang="ru-RU" sz="1400" b="1" dirty="0">
              <a:solidFill>
                <a:schemeClr val="tx1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74270" y="3399383"/>
            <a:ext cx="148941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Электронная трудовая книжка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230030"/>
            <a:ext cx="7459655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230030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62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7973568" y="230030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xmlns="" id="{E064D5EE-7CF9-C648-86C8-FE4B7718706B}"/>
              </a:ext>
            </a:extLst>
          </p:cNvPr>
          <p:cNvSpPr>
            <a:spLocks/>
          </p:cNvSpPr>
          <p:nvPr/>
        </p:nvSpPr>
        <p:spPr bwMode="auto">
          <a:xfrm>
            <a:off x="0" y="6462861"/>
            <a:ext cx="9164091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2" b="99528" l="1790" r="99523">
                        <a14:foregroundMark x1="26372" y1="49291" x2="26372" y2="49291"/>
                        <a14:foregroundMark x1="23866" y1="41102" x2="23866" y2="41102"/>
                        <a14:foregroundMark x1="22912" y1="55433" x2="22912" y2="55433"/>
                        <a14:foregroundMark x1="20764" y1="69449" x2="20764" y2="69449"/>
                        <a14:foregroundMark x1="55370" y1="84094" x2="55370" y2="84094"/>
                        <a14:foregroundMark x1="64439" y1="26142" x2="64439" y2="26142"/>
                        <a14:foregroundMark x1="62291" y1="21260" x2="62291" y2="21260"/>
                        <a14:foregroundMark x1="56086" y1="20787" x2="56086" y2="20787"/>
                        <a14:foregroundMark x1="51074" y1="19685" x2="51074" y2="19685"/>
                        <a14:foregroundMark x1="50358" y1="16063" x2="50358" y2="16063"/>
                        <a14:foregroundMark x1="73986" y1="26614" x2="73986" y2="26614"/>
                        <a14:foregroundMark x1="71838" y1="31024" x2="71838" y2="31024"/>
                        <a14:foregroundMark x1="63962" y1="31969" x2="63962" y2="31969"/>
                        <a14:foregroundMark x1="52506" y1="30551" x2="79833" y2="39370"/>
                        <a14:foregroundMark x1="88425" y1="45512" x2="88663" y2="15433"/>
                        <a14:foregroundMark x1="28282" y1="70236" x2="28282" y2="70236"/>
                        <a14:foregroundMark x1="30668" y1="63780" x2="15513" y2="47244"/>
                        <a14:foregroundMark x1="29356" y1="46614" x2="35322" y2="70236"/>
                        <a14:foregroundMark x1="80430" y1="15906" x2="57637" y2="12126"/>
                        <a14:foregroundMark x1="6683" y1="73543" x2="39260" y2="86142"/>
                        <a14:foregroundMark x1="45227" y1="87087" x2="45943" y2="88504"/>
                        <a14:foregroundMark x1="27924" y1="89921" x2="39618" y2="90551"/>
                        <a14:foregroundMark x1="42005" y1="92126" x2="48091" y2="95748"/>
                        <a14:foregroundMark x1="54177" y1="92283" x2="52864" y2="78268"/>
                        <a14:foregroundMark x1="16348" y1="73386" x2="9189" y2="50079"/>
                        <a14:foregroundMark x1="23031" y1="55433" x2="29594" y2="47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2293134"/>
            <a:ext cx="5688632" cy="361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Прямоугольник 64"/>
          <p:cNvSpPr/>
          <p:nvPr/>
        </p:nvSpPr>
        <p:spPr>
          <a:xfrm>
            <a:off x="620156" y="5747341"/>
            <a:ext cx="7776864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Благодарим за </a:t>
            </a:r>
            <a:r>
              <a:rPr lang="ru-RU" altLang="ru-RU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внимание!</a:t>
            </a:r>
          </a:p>
        </p:txBody>
      </p:sp>
      <p:sp>
        <p:nvSpPr>
          <p:cNvPr id="67" name="Rectangle 1"/>
          <p:cNvSpPr>
            <a:spLocks noChangeArrowheads="1"/>
          </p:cNvSpPr>
          <p:nvPr/>
        </p:nvSpPr>
        <p:spPr bwMode="auto">
          <a:xfrm>
            <a:off x="247290" y="692696"/>
            <a:ext cx="879343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smtClean="0"/>
              <a:t>С </a:t>
            </a:r>
            <a:r>
              <a:rPr lang="ru-RU" sz="1600" dirty="0"/>
              <a:t>февраля </a:t>
            </a:r>
            <a:r>
              <a:rPr lang="ru-RU" sz="1600" smtClean="0"/>
              <a:t>2021 года введен </a:t>
            </a:r>
            <a:r>
              <a:rPr lang="ru-RU" sz="1600" dirty="0"/>
              <a:t>в промышленную эксплуатацию сервис, который позволяет страхователю </a:t>
            </a:r>
            <a:r>
              <a:rPr lang="ru-RU" sz="1600" b="1" dirty="0"/>
              <a:t>дистанционно обратиться в службу технической поддержки </a:t>
            </a:r>
            <a:r>
              <a:rPr lang="ru-RU" sz="1600" dirty="0"/>
              <a:t>Пенсионного фонда Российской Федерации и получить консультацию по вопросам отчетности, представляемой по форме «Сведения о трудовой деятельности зарегистрированного лица (СЗВ-ТД</a:t>
            </a:r>
            <a:r>
              <a:rPr lang="ru-RU" sz="1600" dirty="0" smtClean="0"/>
              <a:t>)».</a:t>
            </a:r>
          </a:p>
          <a:p>
            <a:r>
              <a:rPr lang="ru-RU" sz="1600" dirty="0" smtClean="0"/>
              <a:t>           Вопрос </a:t>
            </a:r>
            <a:r>
              <a:rPr lang="ru-RU" sz="1600" dirty="0"/>
              <a:t>или описание ошибки можно направить на электронный адрес: </a:t>
            </a:r>
            <a:endParaRPr lang="ru-RU" sz="1600" dirty="0" smtClean="0"/>
          </a:p>
          <a:p>
            <a:r>
              <a:rPr lang="ru-RU" sz="1600" b="1" dirty="0"/>
              <a:t> </a:t>
            </a:r>
            <a:r>
              <a:rPr lang="ru-RU" sz="1600" b="1" dirty="0" smtClean="0"/>
              <a:t>                                                                 otchet_pfr@101.pfr.ru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76456" y="6581001"/>
            <a:ext cx="360362" cy="276999"/>
          </a:xfrm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 smtClean="0">
                <a:solidFill>
                  <a:schemeClr val="bg1"/>
                </a:solidFill>
              </a:rPr>
              <a:t>30</a:t>
            </a:r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4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12"/>
          <p:cNvSpPr>
            <a:spLocks/>
          </p:cNvSpPr>
          <p:nvPr/>
        </p:nvSpPr>
        <p:spPr bwMode="auto">
          <a:xfrm>
            <a:off x="6229076" y="4883162"/>
            <a:ext cx="154230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Arial Narrow" pitchFamily="34" charset="0"/>
              </a:rPr>
              <a:t>Работодатель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  <a:sym typeface="Arial Narrow" pitchFamily="34" charset="0"/>
            </a:endParaRPr>
          </a:p>
        </p:txBody>
      </p:sp>
      <p:sp>
        <p:nvSpPr>
          <p:cNvPr id="24" name="Oval 114"/>
          <p:cNvSpPr>
            <a:spLocks/>
          </p:cNvSpPr>
          <p:nvPr/>
        </p:nvSpPr>
        <p:spPr bwMode="auto">
          <a:xfrm>
            <a:off x="6689696" y="4432168"/>
            <a:ext cx="621064" cy="576181"/>
          </a:xfrm>
          <a:prstGeom prst="ellipse">
            <a:avLst/>
          </a:prstGeom>
          <a:solidFill>
            <a:srgbClr val="F5EEE4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10300" dir="2700000" algn="ctr" rotWithShape="0">
              <a:srgbClr val="000000">
                <a:alpha val="34999"/>
              </a:srgbClr>
            </a:outerShdw>
          </a:effectLst>
        </p:spPr>
        <p:txBody>
          <a:bodyPr lIns="45720" rIns="45720" anchor="ctr"/>
          <a:lstStyle/>
          <a:p>
            <a:endParaRPr lang="ru-RU"/>
          </a:p>
        </p:txBody>
      </p:sp>
      <p:sp>
        <p:nvSpPr>
          <p:cNvPr id="5" name="Заголовок 2"/>
          <p:cNvSpPr>
            <a:spLocks noGrp="1"/>
          </p:cNvSpPr>
          <p:nvPr/>
        </p:nvSpPr>
        <p:spPr bwMode="auto">
          <a:xfrm>
            <a:off x="402842" y="2517012"/>
            <a:ext cx="842473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0070C0"/>
                </a:solidFill>
                <a:cs typeface="Times New Roman" pitchFamily="18" charset="0"/>
              </a:rPr>
              <a:t>Подача заявления после 31.12.2020 </a:t>
            </a:r>
            <a:endParaRPr lang="ru-RU" sz="18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82339" y="3024035"/>
            <a:ext cx="3600400" cy="3258363"/>
            <a:chOff x="323528" y="1772816"/>
            <a:chExt cx="3600400" cy="3258363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23528" y="3356992"/>
              <a:ext cx="1872208" cy="523220"/>
            </a:xfrm>
            <a:prstGeom prst="rect">
              <a:avLst/>
            </a:prstGeom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временной нетрудоспособности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059832" y="3573016"/>
              <a:ext cx="780727" cy="307777"/>
            </a:xfrm>
            <a:prstGeom prst="rect">
              <a:avLst/>
            </a:prstGeom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отпуска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27584" y="4077072"/>
              <a:ext cx="3096344" cy="954107"/>
            </a:xfrm>
            <a:prstGeom prst="rect">
              <a:avLst/>
            </a:prstGeom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отстранения от работы 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 случаях, предусмотренных ТК РФ, другими  ФЗ, иными нормативными правовыми актами РФ</a:t>
              </a:r>
              <a:endParaRPr lang="ru-RU" dirty="0"/>
            </a:p>
          </p:txBody>
        </p:sp>
        <p:sp>
          <p:nvSpPr>
            <p:cNvPr id="12" name="Объект 2"/>
            <p:cNvSpPr>
              <a:spLocks/>
            </p:cNvSpPr>
            <p:nvPr/>
          </p:nvSpPr>
          <p:spPr bwMode="auto">
            <a:xfrm>
              <a:off x="323528" y="1772816"/>
              <a:ext cx="3312368" cy="10801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lvl="0" algn="just">
                <a:spcBef>
                  <a:spcPct val="20000"/>
                </a:spcBef>
                <a:buClr>
                  <a:schemeClr val="tx2"/>
                </a:buClr>
                <a:buSzPct val="70000"/>
              </a:pPr>
              <a:r>
                <a:rPr lang="ru-RU" sz="14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не исполнял свои трудовые обязанности </a:t>
              </a:r>
              <a:r>
                <a:rPr lang="ru-RU" sz="14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по состоянию на 31.12.2020, </a:t>
              </a:r>
              <a:r>
                <a:rPr lang="ru-RU" sz="14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но за ними сохранялось место </a:t>
              </a:r>
              <a:r>
                <a:rPr lang="ru-RU" sz="14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работы, в том числе на период:</a:t>
              </a:r>
              <a:endParaRPr lang="ru-RU" altLang="ru-RU" sz="1300" dirty="0">
                <a:solidFill>
                  <a:srgbClr val="FF0000"/>
                </a:solidFill>
                <a:latin typeface="Franklin Gothic Book"/>
                <a:cs typeface="Arial" pitchFamily="34" charset="0"/>
                <a:sym typeface="Symbol" pitchFamily="18" charset="2"/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 flipH="1">
              <a:off x="1475656" y="2852936"/>
              <a:ext cx="216024" cy="50405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3131840" y="2852936"/>
              <a:ext cx="216024" cy="72008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2483768" y="2852936"/>
              <a:ext cx="0" cy="122413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15564" y="6492875"/>
            <a:ext cx="32228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1F2B106-6A51-45D5-9B3C-2989B1FE846C}" type="slidenum">
              <a:rPr lang="ru-RU" altLang="ru-RU" smtClean="0">
                <a:solidFill>
                  <a:schemeClr val="bg1"/>
                </a:solidFill>
              </a:rPr>
              <a:pPr/>
              <a:t>4</a:t>
            </a:fld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13" name="Объект 2"/>
          <p:cNvSpPr>
            <a:spLocks/>
          </p:cNvSpPr>
          <p:nvPr/>
        </p:nvSpPr>
        <p:spPr bwMode="auto">
          <a:xfrm>
            <a:off x="5605538" y="2988031"/>
            <a:ext cx="3312368" cy="115212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lvl="0"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состоял в трудовых (служебных) отношениях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состоянию на 31.12.2020, но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имеет стаж работы по трудовому договору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(служебному контракту)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algn="just">
              <a:spcBef>
                <a:spcPct val="20000"/>
              </a:spcBef>
              <a:buClr>
                <a:schemeClr val="tx2"/>
              </a:buClr>
              <a:buSzPct val="70000"/>
            </a:pPr>
            <a:endParaRPr lang="ru-RU" altLang="ru-RU" sz="1300" dirty="0">
              <a:solidFill>
                <a:srgbClr val="FF0000"/>
              </a:solidFill>
              <a:latin typeface="Franklin Gothic Book"/>
              <a:cs typeface="Arial" pitchFamily="34" charset="0"/>
              <a:sym typeface="Symbol" pitchFamily="18" charset="2"/>
            </a:endParaRPr>
          </a:p>
        </p:txBody>
      </p:sp>
      <p:sp>
        <p:nvSpPr>
          <p:cNvPr id="31" name="Выноска со стрелкой вправо 30"/>
          <p:cNvSpPr/>
          <p:nvPr/>
        </p:nvSpPr>
        <p:spPr>
          <a:xfrm>
            <a:off x="4299495" y="4738517"/>
            <a:ext cx="3024336" cy="1440160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Письменное заявление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любое время,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том числе при трудоустройстве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sp>
        <p:nvSpPr>
          <p:cNvPr id="32" name="Стрелка вниз 31"/>
          <p:cNvSpPr/>
          <p:nvPr/>
        </p:nvSpPr>
        <p:spPr>
          <a:xfrm>
            <a:off x="4413256" y="4212167"/>
            <a:ext cx="484632" cy="50405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115" descr="industry-icon-png-1857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1309" y="4509334"/>
            <a:ext cx="494071" cy="45836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pic>
        <p:nvPicPr>
          <p:cNvPr id="26" name="Рисунок 25" descr="f1.eps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99495" y="3024035"/>
            <a:ext cx="631431" cy="81184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3" name="Прямоугольник 32"/>
          <p:cNvSpPr/>
          <p:nvPr/>
        </p:nvSpPr>
        <p:spPr>
          <a:xfrm>
            <a:off x="4058148" y="3835875"/>
            <a:ext cx="115212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Нашивка 34"/>
          <p:cNvSpPr/>
          <p:nvPr/>
        </p:nvSpPr>
        <p:spPr>
          <a:xfrm rot="10800000">
            <a:off x="3706739" y="3141923"/>
            <a:ext cx="504056" cy="57606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5046457" y="3141923"/>
            <a:ext cx="504056" cy="57606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" name="Заголовок 2"/>
          <p:cNvSpPr>
            <a:spLocks noGrp="1"/>
          </p:cNvSpPr>
          <p:nvPr/>
        </p:nvSpPr>
        <p:spPr bwMode="auto">
          <a:xfrm>
            <a:off x="729298" y="591965"/>
            <a:ext cx="770485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0070C0"/>
                </a:solidFill>
              </a:rPr>
              <a:t>Выбор способа ведения сведений о трудовой деятельности</a:t>
            </a:r>
            <a:endParaRPr lang="ru-RU" sz="1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387421" y="1856671"/>
            <a:ext cx="1440160" cy="556370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позднее 15.01.2021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50664" y="961297"/>
            <a:ext cx="7864901" cy="1373818"/>
            <a:chOff x="179512" y="773773"/>
            <a:chExt cx="7864901" cy="1373818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179512" y="1705559"/>
              <a:ext cx="1152128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Работник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" name="Рисунок 39" descr="f1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91822" y="925180"/>
              <a:ext cx="631431" cy="81184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3" name="Прямоугольник 42"/>
            <p:cNvSpPr/>
            <p:nvPr/>
          </p:nvSpPr>
          <p:spPr>
            <a:xfrm>
              <a:off x="1962250" y="856813"/>
              <a:ext cx="2619475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ru-RU" sz="135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  <a:sym typeface="Arial" charset="0"/>
                </a:rPr>
                <a:t>Подача заявления о выборе </a:t>
              </a:r>
            </a:p>
            <a:p>
              <a:r>
                <a:rPr lang="ru-RU" altLang="ru-RU" sz="135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  <a:sym typeface="Arial" charset="0"/>
                </a:rPr>
                <a:t>способа ведения сведений </a:t>
              </a:r>
            </a:p>
            <a:p>
              <a:r>
                <a:rPr lang="ru-RU" altLang="ru-RU" sz="135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  <a:sym typeface="Arial" charset="0"/>
                </a:rPr>
                <a:t>о трудовой деятельности</a:t>
              </a:r>
              <a:endParaRPr lang="ru-RU" altLang="ru-RU" sz="1350" b="1" dirty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endParaRPr>
            </a:p>
          </p:txBody>
        </p:sp>
        <p:sp>
          <p:nvSpPr>
            <p:cNvPr id="44" name="Нашивка 43"/>
            <p:cNvSpPr/>
            <p:nvPr/>
          </p:nvSpPr>
          <p:spPr>
            <a:xfrm>
              <a:off x="1359359" y="946083"/>
              <a:ext cx="504056" cy="57606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2164223" y="1660401"/>
              <a:ext cx="1670245" cy="487190"/>
            </a:xfrm>
            <a:prstGeom prst="roundRect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kern="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п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о</a:t>
              </a:r>
              <a:r>
                <a:rPr kumimoji="0" lang="ru-RU" sz="12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31.12.2020 включительно</a:t>
              </a: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Нашивка 45"/>
            <p:cNvSpPr/>
            <p:nvPr/>
          </p:nvSpPr>
          <p:spPr>
            <a:xfrm>
              <a:off x="6372200" y="1003094"/>
              <a:ext cx="504056" cy="57606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112"/>
            <p:cNvSpPr>
              <a:spLocks/>
            </p:cNvSpPr>
            <p:nvPr/>
          </p:nvSpPr>
          <p:spPr bwMode="auto">
            <a:xfrm>
              <a:off x="4542646" y="1348406"/>
              <a:ext cx="1542305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  <a:sym typeface="Arial Narrow" pitchFamily="34" charset="0"/>
                </a:rPr>
                <a:t>Работодатель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  <a:sym typeface="Arial Narrow" pitchFamily="34" charset="0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4915865" y="878383"/>
              <a:ext cx="621064" cy="576181"/>
              <a:chOff x="7931919" y="829104"/>
              <a:chExt cx="621064" cy="576181"/>
            </a:xfrm>
          </p:grpSpPr>
          <p:sp>
            <p:nvSpPr>
              <p:cNvPr id="50" name="Oval 114"/>
              <p:cNvSpPr>
                <a:spLocks/>
              </p:cNvSpPr>
              <p:nvPr/>
            </p:nvSpPr>
            <p:spPr bwMode="auto">
              <a:xfrm>
                <a:off x="7931919" y="829104"/>
                <a:ext cx="621064" cy="576181"/>
              </a:xfrm>
              <a:prstGeom prst="ellipse">
                <a:avLst/>
              </a:prstGeom>
              <a:solidFill>
                <a:srgbClr val="F5EEE4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10300" dir="2700000" algn="ctr" rotWithShape="0">
                  <a:srgbClr val="000000">
                    <a:alpha val="34999"/>
                  </a:srgbClr>
                </a:outerShdw>
              </a:effectLst>
            </p:spPr>
            <p:txBody>
              <a:bodyPr lIns="45720" rIns="45720" anchor="ctr"/>
              <a:lstStyle/>
              <a:p>
                <a:endParaRPr lang="ru-RU"/>
              </a:p>
            </p:txBody>
          </p:sp>
          <p:pic>
            <p:nvPicPr>
              <p:cNvPr id="51" name="Picture 115" descr="industry-icon-png-18570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995415" y="849966"/>
                <a:ext cx="494071" cy="458366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</p:pic>
        </p:grpSp>
        <p:pic>
          <p:nvPicPr>
            <p:cNvPr id="52" name="Picture 27" descr="Picture 28">
              <a:extLst>
                <a:ext uri="{FF2B5EF4-FFF2-40B4-BE49-F238E27FC236}">
                  <a16:creationId xmlns="" xmlns:a16="http://schemas.microsoft.com/office/drawing/2014/main" id="{912D297D-42F0-9F43-829E-83F15081B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7976" y="773773"/>
              <a:ext cx="706437" cy="720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pic>
        <p:nvPicPr>
          <p:cNvPr id="42" name="Picture 27" descr="Picture 28">
            <a:extLst>
              <a:ext uri="{FF2B5EF4-FFF2-40B4-BE49-F238E27FC236}">
                <a16:creationId xmlns="" xmlns:a16="http://schemas.microsoft.com/office/drawing/2014/main" id="{912D297D-42F0-9F43-829E-83F15081B1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864" y="5182700"/>
            <a:ext cx="70643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76348" y="116632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60738" y="116632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97096" y="116632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55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1199675" y="116632"/>
            <a:ext cx="6964626" cy="377024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Обязанность работника и работодателя</a:t>
            </a:r>
            <a:endParaRPr lang="ru-RU" sz="2000" b="1" dirty="0">
              <a:solidFill>
                <a:schemeClr val="bg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38" name="Заголовок 2"/>
          <p:cNvSpPr>
            <a:spLocks noGrp="1"/>
          </p:cNvSpPr>
          <p:nvPr/>
        </p:nvSpPr>
        <p:spPr bwMode="auto">
          <a:xfrm>
            <a:off x="60738" y="6304385"/>
            <a:ext cx="908326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Работники, не попадающие в перечень ч.6 ст.2 439-ФЗ могли сделать выбор только по 31.12.2020   (письмо Минтруда №14-2/10/В-12869 от 29.12.2020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)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922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6">
            <a:extLst>
              <a:ext uri="{FF2B5EF4-FFF2-40B4-BE49-F238E27FC236}">
                <a16:creationId xmlns:a16="http://schemas.microsoft.com/office/drawing/2014/main" xmlns="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795067" y="6562104"/>
            <a:ext cx="24685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fld id="{DC01C986-78EF-484E-8321-43D81B88D720}" type="slidenum">
              <a:rPr lang="ru-RU" sz="1000">
                <a:latin typeface="Verdana" pitchFamily="34" charset="0"/>
                <a:sym typeface="Verdana" pitchFamily="34" charset="0"/>
              </a:rPr>
              <a:pPr algn="r" defTabSz="1928744"/>
              <a:t>5</a:t>
            </a:fld>
            <a:r>
              <a:rPr lang="ru-RU" sz="1000" dirty="0">
                <a:latin typeface="Verdana" pitchFamily="34" charset="0"/>
                <a:sym typeface="Verdana" pitchFamily="34" charset="0"/>
              </a:rPr>
              <a:t>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43968" y="675273"/>
            <a:ext cx="3600974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прием </a:t>
            </a:r>
            <a:endParaRPr lang="ru-RU" altLang="ru-RU" sz="1400" b="1" dirty="0" smtClean="0">
              <a:solidFill>
                <a:schemeClr val="tx1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  <a:sym typeface="Arial" charset="0"/>
            </a:endParaRPr>
          </a:p>
          <a:p>
            <a:r>
              <a:rPr lang="ru-RU" altLang="ru-RU" sz="1400" b="1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    </a:t>
            </a:r>
            <a:r>
              <a:rPr lang="ru-RU" altLang="ru-RU" sz="1400" b="1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перевод</a:t>
            </a:r>
            <a:endParaRPr lang="ru-RU" altLang="ru-RU" sz="1400" b="1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  <a:sym typeface="Arial" charset="0"/>
            </a:endParaRPr>
          </a:p>
          <a:p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       </a:t>
            </a: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увольнение</a:t>
            </a:r>
            <a:endParaRPr lang="ru-RU" altLang="ru-RU" sz="1400" b="1" dirty="0" smtClean="0">
              <a:solidFill>
                <a:schemeClr val="tx1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  <a:sym typeface="Arial" charset="0"/>
            </a:endParaRPr>
          </a:p>
          <a:p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          установление  (присвоение</a:t>
            </a: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)</a:t>
            </a:r>
            <a:endParaRPr lang="ru-RU" altLang="ru-RU" sz="1400" b="1" dirty="0" smtClean="0">
              <a:solidFill>
                <a:schemeClr val="tx1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  <a:sym typeface="Arial" charset="0"/>
            </a:endParaRPr>
          </a:p>
          <a:p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            запрет занимать должность</a:t>
            </a:r>
          </a:p>
          <a:p>
            <a:r>
              <a:rPr lang="ru-RU" altLang="ru-RU" sz="1400" b="1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 </a:t>
            </a:r>
            <a:r>
              <a:rPr lang="ru-RU" altLang="ru-RU" sz="1400" b="1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               переименование</a:t>
            </a:r>
            <a:endParaRPr lang="ru-RU" altLang="ru-RU" sz="1400" b="1" dirty="0">
              <a:solidFill>
                <a:schemeClr val="tx1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9" name="Rectangle 112"/>
          <p:cNvSpPr>
            <a:spLocks/>
          </p:cNvSpPr>
          <p:nvPr/>
        </p:nvSpPr>
        <p:spPr bwMode="auto">
          <a:xfrm>
            <a:off x="101984" y="3108398"/>
            <a:ext cx="154230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Arial Narrow" pitchFamily="34" charset="0"/>
              </a:rPr>
              <a:t>Работодатель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  <a:sym typeface="Arial Narrow" pitchFamily="34" charset="0"/>
            </a:endParaRPr>
          </a:p>
        </p:txBody>
      </p:sp>
      <p:grpSp>
        <p:nvGrpSpPr>
          <p:cNvPr id="2" name="Group 113"/>
          <p:cNvGrpSpPr>
            <a:grpSpLocks/>
          </p:cNvGrpSpPr>
          <p:nvPr/>
        </p:nvGrpSpPr>
        <p:grpSpPr bwMode="auto">
          <a:xfrm>
            <a:off x="203314" y="2199327"/>
            <a:ext cx="1078821" cy="1018347"/>
            <a:chOff x="0" y="0"/>
            <a:chExt cx="582841" cy="582841"/>
          </a:xfrm>
        </p:grpSpPr>
        <p:sp>
          <p:nvSpPr>
            <p:cNvPr id="21" name="Oval 114"/>
            <p:cNvSpPr>
              <a:spLocks/>
            </p:cNvSpPr>
            <p:nvPr/>
          </p:nvSpPr>
          <p:spPr bwMode="auto">
            <a:xfrm>
              <a:off x="0" y="0"/>
              <a:ext cx="582841" cy="582841"/>
            </a:xfrm>
            <a:prstGeom prst="ellipse">
              <a:avLst/>
            </a:prstGeom>
            <a:solidFill>
              <a:srgbClr val="F5EEE4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10300" dir="2700000" algn="ctr" rotWithShape="0">
                <a:srgbClr val="000000">
                  <a:alpha val="34999"/>
                </a:srgbClr>
              </a:outerShdw>
            </a:effectLst>
          </p:spPr>
          <p:txBody>
            <a:bodyPr lIns="45720" rIns="45720" anchor="ctr"/>
            <a:lstStyle/>
            <a:p>
              <a:endParaRPr lang="ru-RU"/>
            </a:p>
          </p:txBody>
        </p:sp>
        <p:pic>
          <p:nvPicPr>
            <p:cNvPr id="22" name="Picture 115" descr="industry-icon-png-1857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588" y="21103"/>
              <a:ext cx="463664" cy="46366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</p:pic>
      </p:grpSp>
      <p:sp>
        <p:nvSpPr>
          <p:cNvPr id="24" name="Скругленный прямоугольник 23"/>
          <p:cNvSpPr/>
          <p:nvPr/>
        </p:nvSpPr>
        <p:spPr>
          <a:xfrm>
            <a:off x="1897965" y="3372916"/>
            <a:ext cx="3043814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последующем(их) кадровом(</a:t>
            </a:r>
            <a:r>
              <a:rPr lang="ru-RU" sz="135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ых</a:t>
            </a:r>
            <a:r>
              <a:rPr lang="ru-RU" sz="135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мероприятии(</a:t>
            </a:r>
            <a:r>
              <a:rPr lang="ru-RU" sz="135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ях</a:t>
            </a:r>
            <a:r>
              <a:rPr lang="ru-RU" sz="135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по работнику</a:t>
            </a:r>
            <a:endParaRPr lang="ru-RU" sz="135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1352364" y="2441692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897966" y="2182575"/>
            <a:ext cx="3043814" cy="10350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первом кадровом мероприятии по работнику в 2020 году, в том числе подаче заявления</a:t>
            </a:r>
            <a:endParaRPr lang="ru-RU" sz="135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Нашивка 37"/>
          <p:cNvSpPr/>
          <p:nvPr/>
        </p:nvSpPr>
        <p:spPr>
          <a:xfrm>
            <a:off x="1326274" y="3462049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3315" y="1578278"/>
            <a:ext cx="115212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f1.eps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3663" y="803188"/>
            <a:ext cx="631431" cy="81184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998588" y="957717"/>
            <a:ext cx="3040416" cy="7898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Кадровое(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ые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мероприятие(я) 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1392261" y="1064604"/>
            <a:ext cx="504056" cy="57606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076056" y="4147977"/>
            <a:ext cx="3700011" cy="797533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05000"/>
              </a:lnSpc>
            </a:pPr>
            <a:r>
              <a:rPr lang="ru-RU" altLang="ru-RU" sz="1200" b="1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ф. СЗВ-ТД с отражением </a:t>
            </a:r>
            <a:r>
              <a:rPr lang="ru-RU" altLang="ru-RU" sz="1200" b="1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кадрового мероприятия </a:t>
            </a:r>
            <a:r>
              <a:rPr lang="ru-RU" sz="1200" b="1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по </a:t>
            </a:r>
            <a:r>
              <a:rPr lang="ru-RU" sz="1200" b="1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состоянию на 1 </a:t>
            </a:r>
            <a:r>
              <a:rPr lang="ru-RU" sz="1200" b="1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января </a:t>
            </a:r>
            <a:r>
              <a:rPr lang="ru-RU" sz="1200" b="1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2020 года </a:t>
            </a:r>
            <a:r>
              <a:rPr lang="ru-RU" sz="1200" b="1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у данного </a:t>
            </a:r>
            <a:r>
              <a:rPr lang="ru-RU" sz="1200" b="1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работодателя 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позднее 15.02.2021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897964" y="4223349"/>
            <a:ext cx="3078825" cy="6572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случае отсутствия кадровых мероприятий в 2020 году</a:t>
            </a:r>
            <a:endParaRPr lang="ru-RU" sz="135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076056" y="2269881"/>
            <a:ext cx="3637536" cy="943095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>
              <a:lnSpc>
                <a:spcPct val="105000"/>
              </a:lnSpc>
            </a:pPr>
            <a:r>
              <a:rPr lang="ru-RU" altLang="ru-RU" sz="1200" b="1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ф. СЗВ-ТД с </a:t>
            </a:r>
            <a:r>
              <a:rPr lang="ru-RU" altLang="ru-RU" sz="1200" b="1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отражением:</a:t>
            </a:r>
          </a:p>
          <a:p>
            <a:pPr>
              <a:lnSpc>
                <a:spcPct val="105000"/>
              </a:lnSpc>
            </a:pPr>
            <a:r>
              <a:rPr lang="ru-RU" altLang="ru-RU" sz="1200" b="1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● этого кадрового мероприятия;</a:t>
            </a:r>
          </a:p>
          <a:p>
            <a:pPr>
              <a:lnSpc>
                <a:spcPct val="105000"/>
              </a:lnSpc>
            </a:pPr>
            <a:r>
              <a:rPr lang="ru-RU" altLang="ru-RU" sz="1200" b="1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● кадрового мероприятия </a:t>
            </a:r>
            <a:r>
              <a:rPr lang="ru-RU" sz="1200" b="1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по состоянию на 1 января 2020 года у данного </a:t>
            </a:r>
            <a:r>
              <a:rPr lang="ru-RU" sz="1200" b="1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работодателя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Нашивка 47"/>
          <p:cNvSpPr/>
          <p:nvPr/>
        </p:nvSpPr>
        <p:spPr>
          <a:xfrm>
            <a:off x="1282136" y="4263927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076056" y="3444924"/>
            <a:ext cx="3707706" cy="560140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05000"/>
              </a:lnSpc>
            </a:pPr>
            <a:r>
              <a:rPr lang="ru-RU" altLang="ru-RU" sz="1200" b="1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ф. СЗВ-ТД с отражением только этого </a:t>
            </a:r>
            <a:r>
              <a:rPr lang="ru-RU" altLang="ru-RU" sz="1200" b="1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кадрового </a:t>
            </a:r>
            <a:r>
              <a:rPr lang="ru-RU" altLang="ru-RU" sz="1200" b="1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мероприятия</a:t>
            </a:r>
            <a:endParaRPr lang="ru-RU" altLang="ru-RU" sz="1200" b="1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  <a:sym typeface="Arial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66819" y="697041"/>
            <a:ext cx="779040" cy="984885"/>
            <a:chOff x="5556339" y="723153"/>
            <a:chExt cx="779040" cy="98488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39" y="723153"/>
              <a:ext cx="30523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8955" y="972387"/>
              <a:ext cx="30523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1571" y="1169200"/>
              <a:ext cx="30523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147" y="1415650"/>
              <a:ext cx="30523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243" y="1617198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" name="Группа 65"/>
          <p:cNvGrpSpPr/>
          <p:nvPr/>
        </p:nvGrpSpPr>
        <p:grpSpPr>
          <a:xfrm>
            <a:off x="187988" y="5077861"/>
            <a:ext cx="8730507" cy="1484243"/>
            <a:chOff x="233981" y="4941168"/>
            <a:chExt cx="8730507" cy="1484243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6156176" y="5911527"/>
              <a:ext cx="2592288" cy="432048"/>
            </a:xfrm>
            <a:prstGeom prst="roundRect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kern="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н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е позднее </a:t>
              </a:r>
              <a:r>
                <a:rPr lang="ru-RU" sz="1200" b="1" kern="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15 числа месяца, следующего за отчетным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5220072" y="5341119"/>
              <a:ext cx="3744416" cy="432048"/>
            </a:xfrm>
            <a:prstGeom prst="roundRect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 smtClean="0"/>
                <a:t> </a:t>
              </a:r>
              <a:r>
                <a:rPr lang="ru-RU" sz="1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не позднее рабочего дня, следующего за днем издания соответствующего приказа </a:t>
              </a: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556752" y="5403254"/>
              <a:ext cx="48965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50" b="1" dirty="0" smtClean="0">
                  <a:latin typeface="Arial" pitchFamily="34" charset="0"/>
                  <a:cs typeface="Arial" pitchFamily="34" charset="0"/>
                </a:rPr>
                <a:t>в случаях приема на работу и увольнения</a:t>
              </a:r>
              <a:endParaRPr lang="ru-RU" altLang="ru-RU" sz="1350" b="1" dirty="0">
                <a:solidFill>
                  <a:schemeClr val="tx1"/>
                </a:solidFill>
                <a:latin typeface="Arial" pitchFamily="34" charset="0"/>
                <a:ea typeface="Arial Narrow" charset="0"/>
                <a:cs typeface="Arial" pitchFamily="34" charset="0"/>
                <a:sym typeface="Arial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526418" y="5686747"/>
              <a:ext cx="511256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50" b="1" dirty="0" smtClean="0">
                  <a:latin typeface="Arial" pitchFamily="34" charset="0"/>
                  <a:cs typeface="Arial" pitchFamily="34" charset="0"/>
                </a:rPr>
                <a:t>в случае перевода на другую постоянную работу и подачи заявления о выборе способа ведения сведений о трудовой деятельности в отчетном периоде (месяце)</a:t>
              </a:r>
              <a:endParaRPr lang="ru-RU" sz="135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394052"/>
              <a:ext cx="30523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81" y="5836021"/>
              <a:ext cx="30523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Нашивка 72"/>
            <p:cNvSpPr/>
            <p:nvPr/>
          </p:nvSpPr>
          <p:spPr>
            <a:xfrm>
              <a:off x="4591349" y="5403716"/>
              <a:ext cx="432048" cy="2880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4" name="Нашивка 73"/>
            <p:cNvSpPr/>
            <p:nvPr/>
          </p:nvSpPr>
          <p:spPr>
            <a:xfrm>
              <a:off x="5565998" y="5983535"/>
              <a:ext cx="432048" cy="2880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1580157" y="4941168"/>
              <a:ext cx="6566228" cy="28803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  <a:sym typeface="Arial" charset="0"/>
                </a:rPr>
                <a:t> Сроки представления в</a:t>
              </a: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  <a:sym typeface="Arial" charset="0"/>
                </a:rPr>
                <a:t> зависимости от кадрового мероприятия:</a:t>
              </a:r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43" y="1840468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93220" y="116632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60738" y="116632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324549" y="102196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44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2326935" y="132598"/>
            <a:ext cx="4868889" cy="377024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Обязанности работодателя</a:t>
            </a:r>
            <a:endParaRPr lang="ru-RU" sz="2000" b="1" dirty="0">
              <a:solidFill>
                <a:schemeClr val="bg1"/>
              </a:solidFill>
              <a:latin typeface="Verdana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11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0545" y="185459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500" dirty="0"/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0" y="260648"/>
            <a:ext cx="7717069" cy="28469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Форма 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СЗВ-ТД «Сведения о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трудовой  деятельности зарегистрированного лица»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230030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xmlns="" id="{E064D5EE-7CF9-C648-86C8-FE4B7718706B}"/>
              </a:ext>
            </a:extLst>
          </p:cNvPr>
          <p:cNvSpPr>
            <a:spLocks/>
          </p:cNvSpPr>
          <p:nvPr/>
        </p:nvSpPr>
        <p:spPr bwMode="auto">
          <a:xfrm>
            <a:off x="0" y="6494726"/>
            <a:ext cx="9164091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xmlns="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783762" y="6511312"/>
            <a:ext cx="24685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fld id="{DC01C986-78EF-484E-8321-43D81B88D720}" type="slidenum">
              <a:rPr lang="ru-RU" sz="100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pPr algn="r" defTabSz="1928744"/>
              <a:t>6</a:t>
            </a:fld>
            <a:r>
              <a:rPr lang="ru-RU" sz="1000" dirty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￼</a:t>
            </a: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230030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" y="710655"/>
            <a:ext cx="9028664" cy="575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7923" y="525989"/>
            <a:ext cx="8565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FF0000"/>
                </a:solidFill>
                <a:latin typeface="Calibri"/>
              </a:rPr>
              <a:t>у</a:t>
            </a:r>
            <a:r>
              <a:rPr lang="ru-RU" sz="1600" b="1" dirty="0" smtClean="0">
                <a:solidFill>
                  <a:srgbClr val="FF0000"/>
                </a:solidFill>
                <a:latin typeface="Calibri"/>
              </a:rPr>
              <a:t>тв. постановлением Правления ПФР от 25.12.2019 № 730п</a:t>
            </a:r>
            <a:r>
              <a:rPr lang="ru-RU" sz="1800" b="1" dirty="0" smtClean="0">
                <a:solidFill>
                  <a:srgbClr val="FF0000"/>
                </a:solidFill>
                <a:latin typeface="Calibri"/>
                <a:cs typeface="+mn-cs"/>
              </a:rPr>
              <a:t>.</a:t>
            </a:r>
            <a:endParaRPr lang="ru-RU" sz="18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8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083" y="548680"/>
            <a:ext cx="8665826" cy="556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251520" y="1988840"/>
            <a:ext cx="3816424" cy="64807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292078" y="1988840"/>
            <a:ext cx="3168353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 algn="ctr"/>
            <a:r>
              <a:rPr lang="ru-RU" sz="1200" dirty="0" smtClean="0">
                <a:solidFill>
                  <a:schemeClr val="tx1"/>
                </a:solidFill>
              </a:rPr>
              <a:t>  Добавлен блок для отражения сведений о работодателе - </a:t>
            </a:r>
            <a:r>
              <a:rPr lang="ru-RU" sz="1200" b="1" dirty="0" smtClean="0">
                <a:solidFill>
                  <a:schemeClr val="tx1"/>
                </a:solidFill>
              </a:rPr>
              <a:t>правопредшественнике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07904" y="4437112"/>
            <a:ext cx="1080120" cy="504056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835696" y="4293096"/>
            <a:ext cx="648072" cy="64807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4067944" y="2348880"/>
            <a:ext cx="122413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2267744" y="4941168"/>
            <a:ext cx="1" cy="1296144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4355976" y="4941168"/>
            <a:ext cx="360041" cy="864096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16632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-18576" y="116632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16632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855708" y="6520259"/>
            <a:ext cx="324804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21F2B106-6A51-45D5-9B3C-2989B1FE846C}" type="slidenum">
              <a:rPr lang="ru-RU" altLang="ru-RU" smtClean="0">
                <a:solidFill>
                  <a:schemeClr val="tx1"/>
                </a:solidFill>
              </a:rPr>
              <a:pPr algn="ctr"/>
              <a:t>7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89629" y="3717032"/>
            <a:ext cx="2102851" cy="355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Сведения об </a:t>
            </a:r>
            <a:r>
              <a:rPr lang="ru-RU" sz="1100" b="1" dirty="0" smtClean="0">
                <a:solidFill>
                  <a:schemeClr val="tx1"/>
                </a:solidFill>
              </a:rPr>
              <a:t>отчетном периоде исключены</a:t>
            </a:r>
            <a:r>
              <a:rPr lang="ru-RU" sz="1100" dirty="0" smtClean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03648" y="6237312"/>
            <a:ext cx="2304256" cy="5596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/>
            <a:r>
              <a:rPr lang="ru-RU" sz="1100" dirty="0" smtClean="0">
                <a:solidFill>
                  <a:schemeClr val="tx1"/>
                </a:solidFill>
              </a:rPr>
              <a:t>Добавлена графа для отражения информации о работе в </a:t>
            </a:r>
            <a:r>
              <a:rPr lang="ru-RU" sz="1100" b="1" dirty="0" smtClean="0">
                <a:solidFill>
                  <a:schemeClr val="tx1"/>
                </a:solidFill>
              </a:rPr>
              <a:t>РКС (МКС)</a:t>
            </a:r>
            <a:r>
              <a:rPr lang="ru-RU" sz="1100" dirty="0" smtClean="0">
                <a:solidFill>
                  <a:schemeClr val="tx1"/>
                </a:solidFill>
              </a:rPr>
              <a:t>   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572584" y="5805264"/>
            <a:ext cx="4319896" cy="10039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 algn="ctr"/>
            <a:r>
              <a:rPr lang="ru-RU" sz="1100" dirty="0" smtClean="0">
                <a:solidFill>
                  <a:schemeClr val="tx1"/>
                </a:solidFill>
              </a:rPr>
              <a:t>Определено, что  информация в графе  «Код выполняемой функции» заполняется в соответствии с </a:t>
            </a:r>
            <a:r>
              <a:rPr lang="ru-RU" sz="1100" b="1" dirty="0" smtClean="0">
                <a:solidFill>
                  <a:schemeClr val="tx1"/>
                </a:solidFill>
              </a:rPr>
              <a:t>Общероссийским классификатором занятий </a:t>
            </a:r>
            <a:r>
              <a:rPr lang="ru-RU" sz="1100" dirty="0" smtClean="0">
                <a:solidFill>
                  <a:schemeClr val="tx1"/>
                </a:solidFill>
              </a:rPr>
              <a:t>(принят и введен в действие приказом Федерального агентства по техническому регулированию и метрологии от 12.12.2014 №2020-ст («ОК 010-2014 (МСКЗ-08))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1547664" y="4005064"/>
            <a:ext cx="5241966" cy="18002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97441" y="199779"/>
            <a:ext cx="7717069" cy="28469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Форма 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СЗВ-ТД «Сведения о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трудовой  деятельности зарегистрированного лица»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7923" y="525989"/>
            <a:ext cx="73464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FF0000"/>
                </a:solidFill>
                <a:latin typeface="Calibri"/>
              </a:rPr>
              <a:t>в редакции утв. постановлением Правления ПФР от 27.10.2020 № 769п.</a:t>
            </a:r>
            <a:endParaRPr lang="ru-RU" sz="1600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13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1" y="230030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500" dirty="0"/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0" y="260648"/>
            <a:ext cx="7717069" cy="34624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Общие правила заполнения </a:t>
            </a:r>
            <a:r>
              <a:rPr lang="ru-RU" sz="1800" b="1" dirty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ф</a:t>
            </a:r>
            <a:r>
              <a:rPr lang="ru-RU" sz="1800" b="1" dirty="0">
                <a:solidFill>
                  <a:schemeClr val="bg1"/>
                </a:solidFill>
                <a:latin typeface="Verdana" pitchFamily="34" charset="0"/>
              </a:rPr>
              <a:t>ормы СЗВ-ТД</a:t>
            </a:r>
            <a:endParaRPr lang="ru-RU" sz="1800" b="1" dirty="0">
              <a:solidFill>
                <a:schemeClr val="bg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230030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xmlns="" id="{E064D5EE-7CF9-C648-86C8-FE4B7718706B}"/>
              </a:ext>
            </a:extLst>
          </p:cNvPr>
          <p:cNvSpPr>
            <a:spLocks/>
          </p:cNvSpPr>
          <p:nvPr/>
        </p:nvSpPr>
        <p:spPr bwMode="auto">
          <a:xfrm>
            <a:off x="0" y="6494726"/>
            <a:ext cx="9164091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xmlns="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783762" y="6511312"/>
            <a:ext cx="24685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fld id="{DC01C986-78EF-484E-8321-43D81B88D720}" type="slidenum">
              <a:rPr lang="ru-RU" sz="100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pPr algn="r" defTabSz="1928744"/>
              <a:t>8</a:t>
            </a:fld>
            <a:r>
              <a:rPr lang="ru-RU" sz="1000" dirty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￼</a:t>
            </a: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230030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66639" y="2390105"/>
            <a:ext cx="8017123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36195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Заполняется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представляется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всех работающих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совместительству, на дистанционной работе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которыми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361950" algn="just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● заключены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или прекращены трудовые (служебные) отношения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соответствии с ТК РФ или иными ФЗ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61950" algn="just">
              <a:buFontTx/>
              <a:buChar char="-"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произведены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другие кадровые изменения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перевод на другую постоянную работу, установление второй и последующей профессии или иной квалификации, отмена ранее произведенных мероприятий и т.д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indent="361950" algn="just">
              <a:buFontTx/>
              <a:buChar char="-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подано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заявление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продолжении ведения трудовой книжки или о предоставлении сведений о трудовой деятельности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(подача заявления приравнено к кадровому  мероприятию).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52" y="904364"/>
            <a:ext cx="436894" cy="41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908720"/>
            <a:ext cx="7929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Формируется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основании приказов, распоряжений, иных решений или других документов кадрового учета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страхователя.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4" y="2434426"/>
            <a:ext cx="436894" cy="41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8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1" y="230030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0" y="260648"/>
            <a:ext cx="7717069" cy="34624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Реквизиты ф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ормы СЗВ-ТД и правила их заполнения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230030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xmlns="" id="{E064D5EE-7CF9-C648-86C8-FE4B7718706B}"/>
              </a:ext>
            </a:extLst>
          </p:cNvPr>
          <p:cNvSpPr>
            <a:spLocks/>
          </p:cNvSpPr>
          <p:nvPr/>
        </p:nvSpPr>
        <p:spPr bwMode="auto">
          <a:xfrm>
            <a:off x="0" y="6494726"/>
            <a:ext cx="9164091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xmlns="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783762" y="6511312"/>
            <a:ext cx="24685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fld id="{DC01C986-78EF-484E-8321-43D81B88D720}" type="slidenum">
              <a:rPr lang="ru-RU" sz="100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pPr algn="r" defTabSz="1928744"/>
              <a:t>9</a:t>
            </a:fld>
            <a:r>
              <a:rPr lang="ru-RU" sz="1000" dirty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￼</a:t>
            </a: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230030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8" name="Объект 2"/>
          <p:cNvSpPr>
            <a:spLocks/>
          </p:cNvSpPr>
          <p:nvPr/>
        </p:nvSpPr>
        <p:spPr bwMode="auto">
          <a:xfrm>
            <a:off x="171050" y="1628800"/>
            <a:ext cx="8859568" cy="22717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4300" algn="just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ru-RU" altLang="ru-RU" sz="1200" b="1" dirty="0" smtClean="0">
                <a:solidFill>
                  <a:srgbClr val="003366"/>
                </a:solidFill>
                <a:latin typeface="Franklin Gothic Book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в реквизита</a:t>
            </a:r>
            <a:r>
              <a:rPr lang="ru-RU" alt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х страхователя</a:t>
            </a: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указывается:</a:t>
            </a:r>
          </a:p>
          <a:p>
            <a:pPr marL="114300" algn="just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  <a:defRPr/>
            </a:pPr>
            <a:r>
              <a:rPr lang="ru-RU" altLang="ru-RU" sz="1200" dirty="0" smtClean="0">
                <a:solidFill>
                  <a:srgbClr val="003366"/>
                </a:solidFill>
                <a:latin typeface="Franklin Gothic Book"/>
                <a:cs typeface="Arial" pitchFamily="34" charset="0"/>
                <a:sym typeface="Symbol" pitchFamily="18" charset="2"/>
              </a:rPr>
              <a:t>  </a:t>
            </a:r>
            <a:r>
              <a:rPr lang="ru-RU" altLang="ru-RU" sz="1200" dirty="0" smtClean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регистрационный номер</a:t>
            </a:r>
            <a:r>
              <a:rPr lang="ru-RU" altLang="ru-RU" sz="1200" dirty="0" smtClean="0">
                <a:solidFill>
                  <a:srgbClr val="003366"/>
                </a:solidFill>
                <a:latin typeface="Franklin Gothic Book"/>
                <a:cs typeface="Arial" pitchFamily="34" charset="0"/>
                <a:sym typeface="Symbol" pitchFamily="18" charset="2"/>
              </a:rPr>
              <a:t>, </a:t>
            </a: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под которым страхователь зарегистрирован как плательщик страховых взносов в территориальном органе ПФР (с указанием кодов региона и района по классификации ПФР) в формате </a:t>
            </a:r>
            <a:r>
              <a:rPr lang="en-US" alt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XXX-XXX-XXXXXX</a:t>
            </a: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;</a:t>
            </a:r>
          </a:p>
          <a:p>
            <a:pPr marL="114300" algn="just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  <a:defRPr/>
            </a:pPr>
            <a:r>
              <a:rPr lang="ru-RU" altLang="ru-RU" sz="1200" dirty="0" smtClean="0">
                <a:solidFill>
                  <a:srgbClr val="003366"/>
                </a:solidFill>
                <a:latin typeface="Franklin Gothic Book"/>
                <a:cs typeface="Arial" pitchFamily="34" charset="0"/>
                <a:sym typeface="Symbol" pitchFamily="18" charset="2"/>
              </a:rPr>
              <a:t>  </a:t>
            </a:r>
            <a:r>
              <a:rPr lang="ru-RU" altLang="ru-RU" sz="1200" dirty="0" smtClean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Работодатель (наименование) </a:t>
            </a: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– наименование организации в соответствии с учредительными документами (наименование отделения иностранной организации, осуществляющей деятельность  на территории РФ или Фамилия, имя, отчество (полностью без сокращений) в соответствии с документом, удостоверяющим личность ИП, адвоката, нотариуса, занимающегося частной практикой, главы КФХ);</a:t>
            </a:r>
          </a:p>
          <a:p>
            <a:pPr marL="114300" algn="just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  <a:defRPr/>
            </a:pP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</a:t>
            </a:r>
            <a:r>
              <a:rPr lang="ru-RU" altLang="ru-RU" sz="1200" dirty="0" smtClean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ИНН – </a:t>
            </a: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в соответствии со свидетельством о постановке на учет  (при заполнении ИНН, который состоит из 10 знаков, в последних двух ячейках проставляется прочерк); </a:t>
            </a:r>
          </a:p>
          <a:p>
            <a:pPr marL="114300" algn="just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  <a:defRPr/>
            </a:pPr>
            <a:r>
              <a:rPr lang="ru-RU" altLang="ru-RU" sz="1200" dirty="0" smtClean="0">
                <a:solidFill>
                  <a:srgbClr val="A50021"/>
                </a:solidFill>
                <a:latin typeface="Franklin Gothic Book"/>
                <a:cs typeface="Arial" pitchFamily="34" charset="0"/>
                <a:sym typeface="Symbol" pitchFamily="18" charset="2"/>
              </a:rPr>
              <a:t>  КПП –</a:t>
            </a:r>
            <a:r>
              <a:rPr lang="ru-RU" altLang="ru-RU" sz="1200" dirty="0" smtClean="0">
                <a:solidFill>
                  <a:srgbClr val="003366"/>
                </a:solidFill>
                <a:latin typeface="Franklin Gothic Book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код причины постановки на учет в соответствии со свидетельством о постановке на учет.</a:t>
            </a:r>
            <a:endParaRPr lang="ru-RU" altLang="ru-RU" sz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55330" y="853257"/>
            <a:ext cx="1871662" cy="57626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</a:rPr>
              <a:t>Сведения о</a:t>
            </a:r>
          </a:p>
          <a:p>
            <a:pPr algn="ctr"/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</a:rPr>
              <a:t> страхователе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60194" y="4284313"/>
            <a:ext cx="2736876" cy="6350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</a:rPr>
              <a:t>Сведения о</a:t>
            </a:r>
          </a:p>
          <a:p>
            <a:pPr algn="ctr"/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правопредшественнике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849" y="769914"/>
            <a:ext cx="5543550" cy="742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>
            <a:spLocks/>
          </p:cNvSpPr>
          <p:nvPr/>
        </p:nvSpPr>
        <p:spPr bwMode="auto">
          <a:xfrm>
            <a:off x="171051" y="5092620"/>
            <a:ext cx="8859567" cy="1015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  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Данный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блок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заполняется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только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случае необходимости представить (скорректировать) сведения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трудовой деятельности по зарегистрированному лицу,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ранее представленные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работодателем,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который в настоящее время снят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регистрационного учета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качестве страхователя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если действующий страхователь является его правопреемником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Реквизиты раздела заполняются в  том же порядке, что и реквизиты действующего страхователя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97001"/>
            <a:ext cx="4629150" cy="8096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23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12801</TotalTime>
  <Words>3245</Words>
  <Application>Microsoft Office PowerPoint</Application>
  <PresentationFormat>Экран (4:3)</PresentationFormat>
  <Paragraphs>294</Paragraphs>
  <Slides>30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Журкова Юлия Сергеевна2</dc:creator>
  <cp:lastModifiedBy>0660001001</cp:lastModifiedBy>
  <cp:revision>593</cp:revision>
  <cp:lastPrinted>2021-12-07T05:26:39Z</cp:lastPrinted>
  <dcterms:created xsi:type="dcterms:W3CDTF">2017-09-29T09:12:37Z</dcterms:created>
  <dcterms:modified xsi:type="dcterms:W3CDTF">2021-12-07T10:33:03Z</dcterms:modified>
</cp:coreProperties>
</file>